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0.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7FE4E89A_162D83BA.xml" ContentType="application/vnd.ms-powerpoint.comments+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comments/modernComment_7FE4E934_CB3E93F5.xml" ContentType="application/vnd.ms-powerpoint.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handoutMasterIdLst>
    <p:handoutMasterId r:id="rId23"/>
  </p:handoutMasterIdLst>
  <p:sldIdLst>
    <p:sldId id="2145707878" r:id="rId2"/>
    <p:sldId id="2145707881" r:id="rId3"/>
    <p:sldId id="1506" r:id="rId4"/>
    <p:sldId id="2145708180" r:id="rId5"/>
    <p:sldId id="2145708183" r:id="rId6"/>
    <p:sldId id="2145708184" r:id="rId7"/>
    <p:sldId id="2145708351" r:id="rId8"/>
    <p:sldId id="2145708186" r:id="rId9"/>
    <p:sldId id="2145708188" r:id="rId10"/>
    <p:sldId id="2145708343" r:id="rId11"/>
    <p:sldId id="2145708344" r:id="rId12"/>
    <p:sldId id="2145708352" r:id="rId13"/>
    <p:sldId id="2145708300" r:id="rId14"/>
    <p:sldId id="2145708315" r:id="rId15"/>
    <p:sldId id="2145708173" r:id="rId16"/>
    <p:sldId id="2145708179" r:id="rId17"/>
    <p:sldId id="2145708340" r:id="rId18"/>
    <p:sldId id="2145708346" r:id="rId19"/>
    <p:sldId id="2145707880" r:id="rId20"/>
    <p:sldId id="2145707882" r:id="rId21"/>
  </p:sldIdLst>
  <p:sldSz cx="6400800" cy="4800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DA81B8C6-2FA5-7D40-B5CB-EEAF07E05778}">
          <p14:sldIdLst>
            <p14:sldId id="2145707878"/>
            <p14:sldId id="2145707881"/>
            <p14:sldId id="1506"/>
            <p14:sldId id="2145708180"/>
            <p14:sldId id="2145708183"/>
            <p14:sldId id="2145708184"/>
            <p14:sldId id="2145708351"/>
            <p14:sldId id="2145708186"/>
            <p14:sldId id="2145708188"/>
            <p14:sldId id="2145708343"/>
            <p14:sldId id="2145708344"/>
            <p14:sldId id="2145708352"/>
            <p14:sldId id="2145708300"/>
            <p14:sldId id="2145708315"/>
            <p14:sldId id="2145708173"/>
            <p14:sldId id="2145708179"/>
            <p14:sldId id="2145708340"/>
            <p14:sldId id="2145708346"/>
            <p14:sldId id="2145707880"/>
            <p14:sldId id="21457078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95B07A-886E-4A00-C7F1-F6CF5B263A20}" name="Gaston, Maria" initials="" userId="S::MGaston@eab.com::0202f4c3-d3bf-46ef-a146-ec295361edb3"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DF18680-E054-41AD-8BC1-D1AEF772440D}">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90" autoAdjust="0"/>
    <p:restoredTop sz="41176" autoAdjust="0"/>
  </p:normalViewPr>
  <p:slideViewPr>
    <p:cSldViewPr snapToGrid="0" showGuides="1">
      <p:cViewPr varScale="1">
        <p:scale>
          <a:sx n="37" d="100"/>
          <a:sy n="37" d="100"/>
        </p:scale>
        <p:origin x="2148" y="32"/>
      </p:cViewPr>
      <p:guideLst/>
    </p:cSldViewPr>
  </p:slideViewPr>
  <p:notesTextViewPr>
    <p:cViewPr>
      <p:scale>
        <a:sx n="1" d="1"/>
        <a:sy n="1" d="1"/>
      </p:scale>
      <p:origin x="0" y="0"/>
    </p:cViewPr>
  </p:notesTextViewPr>
  <p:sorterViewPr>
    <p:cViewPr>
      <p:scale>
        <a:sx n="62" d="100"/>
        <a:sy n="62" d="100"/>
      </p:scale>
      <p:origin x="0" y="-30948"/>
    </p:cViewPr>
  </p:sorterViewPr>
  <p:notesViewPr>
    <p:cSldViewPr snapToGrid="0" showGuides="1">
      <p:cViewPr varScale="1">
        <p:scale>
          <a:sx n="85" d="100"/>
          <a:sy n="85" d="100"/>
        </p:scale>
        <p:origin x="144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564069612169641E-3"/>
          <c:y val="0.2339549832652375"/>
          <c:w val="0.93452380952380953"/>
          <c:h val="0.47473105188383502"/>
        </c:manualLayout>
      </c:layout>
      <c:barChart>
        <c:barDir val="col"/>
        <c:grouping val="clustered"/>
        <c:varyColors val="0"/>
        <c:ser>
          <c:idx val="0"/>
          <c:order val="0"/>
          <c:tx>
            <c:strRef>
              <c:f>Sheet1!$B$1</c:f>
              <c:strCache>
                <c:ptCount val="1"/>
                <c:pt idx="0">
                  <c:v>Series 1</c:v>
                </c:pt>
              </c:strCache>
            </c:strRef>
          </c:tx>
          <c:spPr>
            <a:solidFill>
              <a:srgbClr val="00355F"/>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Sheet1!$B$2:$B$3</c:f>
              <c:numCache>
                <c:formatCode>General</c:formatCode>
                <c:ptCount val="2"/>
                <c:pt idx="0">
                  <c:v>2</c:v>
                </c:pt>
                <c:pt idx="1">
                  <c:v>3</c:v>
                </c:pt>
              </c:numCache>
            </c:numRef>
          </c:val>
          <c:extLst>
            <c:ext xmlns:c16="http://schemas.microsoft.com/office/drawing/2014/chart" uri="{C3380CC4-5D6E-409C-BE32-E72D297353CC}">
              <c16:uniqueId val="{00000000-D6BC-4EF9-8C26-ED24171A1849}"/>
            </c:ext>
          </c:extLst>
        </c:ser>
        <c:ser>
          <c:idx val="1"/>
          <c:order val="1"/>
          <c:tx>
            <c:strRef>
              <c:f>Sheet1!$C$1</c:f>
              <c:strCache>
                <c:ptCount val="1"/>
                <c:pt idx="0">
                  <c:v>Series 2</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Sheet1!$C$2:$C$3</c:f>
              <c:numCache>
                <c:formatCode>General</c:formatCode>
                <c:ptCount val="2"/>
                <c:pt idx="0">
                  <c:v>3</c:v>
                </c:pt>
                <c:pt idx="1">
                  <c:v>6</c:v>
                </c:pt>
              </c:numCache>
            </c:numRef>
          </c:val>
          <c:extLst>
            <c:ext xmlns:c16="http://schemas.microsoft.com/office/drawing/2014/chart" uri="{C3380CC4-5D6E-409C-BE32-E72D297353CC}">
              <c16:uniqueId val="{00000001-D6BC-4EF9-8C26-ED24171A1849}"/>
            </c:ext>
          </c:extLst>
        </c:ser>
        <c:ser>
          <c:idx val="2"/>
          <c:order val="2"/>
          <c:tx>
            <c:strRef>
              <c:f>Sheet1!$D$1</c:f>
              <c:strCache>
                <c:ptCount val="1"/>
                <c:pt idx="0">
                  <c:v>Series 3</c:v>
                </c:pt>
              </c:strCache>
            </c:strRef>
          </c:tx>
          <c:spPr>
            <a:solidFill>
              <a:schemeClr val="accent3"/>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Sheet1!$D$2:$D$3</c:f>
              <c:numCache>
                <c:formatCode>General</c:formatCode>
                <c:ptCount val="2"/>
                <c:pt idx="0">
                  <c:v>4</c:v>
                </c:pt>
                <c:pt idx="1">
                  <c:v>4</c:v>
                </c:pt>
              </c:numCache>
            </c:numRef>
          </c:val>
          <c:extLst>
            <c:ext xmlns:c16="http://schemas.microsoft.com/office/drawing/2014/chart" uri="{C3380CC4-5D6E-409C-BE32-E72D297353CC}">
              <c16:uniqueId val="{00000002-D6BC-4EF9-8C26-ED24171A1849}"/>
            </c:ext>
          </c:extLst>
        </c:ser>
        <c:ser>
          <c:idx val="3"/>
          <c:order val="3"/>
          <c:tx>
            <c:strRef>
              <c:f>Sheet1!$E$1</c:f>
              <c:strCache>
                <c:ptCount val="1"/>
                <c:pt idx="0">
                  <c:v>Series 4</c:v>
                </c:pt>
              </c:strCache>
            </c:strRef>
          </c:tx>
          <c:spPr>
            <a:solidFill>
              <a:schemeClr val="accent4"/>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Sheet1!$E$2:$E$3</c:f>
              <c:numCache>
                <c:formatCode>General</c:formatCode>
                <c:ptCount val="2"/>
                <c:pt idx="0">
                  <c:v>3</c:v>
                </c:pt>
                <c:pt idx="1">
                  <c:v>3</c:v>
                </c:pt>
              </c:numCache>
            </c:numRef>
          </c:val>
          <c:extLst>
            <c:ext xmlns:c16="http://schemas.microsoft.com/office/drawing/2014/chart" uri="{C3380CC4-5D6E-409C-BE32-E72D297353CC}">
              <c16:uniqueId val="{00000003-D6BC-4EF9-8C26-ED24171A1849}"/>
            </c:ext>
          </c:extLst>
        </c:ser>
        <c:ser>
          <c:idx val="4"/>
          <c:order val="4"/>
          <c:tx>
            <c:strRef>
              <c:f>Sheet1!$F$1</c:f>
              <c:strCache>
                <c:ptCount val="1"/>
                <c:pt idx="0">
                  <c:v>Series 5</c:v>
                </c:pt>
              </c:strCache>
            </c:strRef>
          </c:tx>
          <c:spPr>
            <a:solidFill>
              <a:schemeClr val="accent5"/>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Sheet1!$F$2:$F$3</c:f>
              <c:numCache>
                <c:formatCode>General</c:formatCode>
                <c:ptCount val="2"/>
                <c:pt idx="0">
                  <c:v>4</c:v>
                </c:pt>
                <c:pt idx="1">
                  <c:v>4</c:v>
                </c:pt>
              </c:numCache>
            </c:numRef>
          </c:val>
          <c:extLst>
            <c:ext xmlns:c16="http://schemas.microsoft.com/office/drawing/2014/chart" uri="{C3380CC4-5D6E-409C-BE32-E72D297353CC}">
              <c16:uniqueId val="{00000004-D6BC-4EF9-8C26-ED24171A1849}"/>
            </c:ext>
          </c:extLst>
        </c:ser>
        <c:ser>
          <c:idx val="5"/>
          <c:order val="5"/>
          <c:tx>
            <c:strRef>
              <c:f>Sheet1!$G$1</c:f>
              <c:strCache>
                <c:ptCount val="1"/>
                <c:pt idx="0">
                  <c:v>Series 6</c:v>
                </c:pt>
              </c:strCache>
            </c:strRef>
          </c:tx>
          <c:spPr>
            <a:solidFill>
              <a:schemeClr val="accent6"/>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Sheet1!$G$2:$G$3</c:f>
              <c:numCache>
                <c:formatCode>General</c:formatCode>
                <c:ptCount val="2"/>
                <c:pt idx="0">
                  <c:v>4</c:v>
                </c:pt>
                <c:pt idx="1">
                  <c:v>3</c:v>
                </c:pt>
              </c:numCache>
            </c:numRef>
          </c:val>
          <c:extLst>
            <c:ext xmlns:c16="http://schemas.microsoft.com/office/drawing/2014/chart" uri="{C3380CC4-5D6E-409C-BE32-E72D297353CC}">
              <c16:uniqueId val="{00000005-D6BC-4EF9-8C26-ED24171A1849}"/>
            </c:ext>
          </c:extLst>
        </c:ser>
        <c:dLbls>
          <c:dLblPos val="outEnd"/>
          <c:showLegendKey val="0"/>
          <c:showVal val="1"/>
          <c:showCatName val="0"/>
          <c:showSerName val="0"/>
          <c:showPercent val="0"/>
          <c:showBubbleSize val="0"/>
        </c:dLbls>
        <c:gapWidth val="50"/>
        <c:axId val="733916336"/>
        <c:axId val="733916664"/>
      </c:barChart>
      <c:catAx>
        <c:axId val="73391633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733916664"/>
        <c:crosses val="autoZero"/>
        <c:auto val="1"/>
        <c:lblAlgn val="ctr"/>
        <c:lblOffset val="100"/>
        <c:noMultiLvlLbl val="0"/>
      </c:catAx>
      <c:valAx>
        <c:axId val="733916664"/>
        <c:scaling>
          <c:orientation val="minMax"/>
        </c:scaling>
        <c:delete val="1"/>
        <c:axPos val="l"/>
        <c:numFmt formatCode="General" sourceLinked="1"/>
        <c:majorTickMark val="none"/>
        <c:minorTickMark val="none"/>
        <c:tickLblPos val="nextTo"/>
        <c:crossAx val="733916336"/>
        <c:crosses val="autoZero"/>
        <c:crossBetween val="between"/>
      </c:valAx>
      <c:spPr>
        <a:noFill/>
        <a:ln>
          <a:noFill/>
        </a:ln>
        <a:effectLst/>
      </c:spPr>
    </c:plotArea>
    <c:plotVisOnly val="1"/>
    <c:dispBlanksAs val="gap"/>
    <c:showDLblsOverMax val="0"/>
    <c:extLst/>
  </c:chart>
  <c:spPr>
    <a:noFill/>
    <a:ln>
      <a:noFill/>
    </a:ln>
    <a:effectLst/>
  </c:spPr>
  <c:txPr>
    <a:bodyPr/>
    <a:lstStyle/>
    <a:p>
      <a:pPr>
        <a:defRPr sz="800">
          <a:solidFill>
            <a:schemeClr val="tx1"/>
          </a:solidFill>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7FE4E89A_162D83BA.xml><?xml version="1.0" encoding="utf-8"?>
<p188:cmLst xmlns:a="http://schemas.openxmlformats.org/drawingml/2006/main" xmlns:r="http://schemas.openxmlformats.org/officeDocument/2006/relationships" xmlns:p188="http://schemas.microsoft.com/office/powerpoint/2018/8/main">
  <p188:cm id="{D0F082F8-703E-B147-B98C-A4D28198FB1B}" authorId="{8695B07A-886E-4A00-C7F1-F6CF5B263A20}" status="resolved" created="2024-11-12T15:13:29.443" complete="100000">
    <pc:sldMkLst xmlns:pc="http://schemas.microsoft.com/office/powerpoint/2013/main/command">
      <pc:docMk/>
      <pc:sldMk cId="372081594" sldId="2145708186"/>
    </pc:sldMkLst>
    <p188:txBody>
      <a:bodyPr/>
      <a:lstStyle/>
      <a:p>
        <a:r>
          <a:rPr lang="en-US"/>
          <a:t>add info from slide 10 here</a:t>
        </a:r>
      </a:p>
    </p188:txBody>
  </p188:cm>
</p188:cmLst>
</file>

<file path=ppt/comments/modernComment_7FE4E934_CB3E93F5.xml><?xml version="1.0" encoding="utf-8"?>
<p188:cmLst xmlns:a="http://schemas.openxmlformats.org/drawingml/2006/main" xmlns:r="http://schemas.openxmlformats.org/officeDocument/2006/relationships" xmlns:p188="http://schemas.microsoft.com/office/powerpoint/2018/8/main">
  <p188:cm id="{F9A426D6-7585-334F-B5F8-1045A888C2BB}" authorId="{8695B07A-886E-4A00-C7F1-F6CF5B263A20}" created="2024-11-12T15:23:38.242">
    <pc:sldMkLst xmlns:pc="http://schemas.microsoft.com/office/powerpoint/2013/main/command">
      <pc:docMk/>
      <pc:sldMk cId="3409875957" sldId="2145708340"/>
    </pc:sldMkLst>
    <p188:txBody>
      <a:bodyPr/>
      <a:lstStyle/>
      <a:p>
        <a:r>
          <a:rPr lang="en-US"/>
          <a:t>Make this more of an explanation of why stakeholder input - listen to employees</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03EA881-2F91-7CC1-1C03-92B1AFA13A5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1D337AE-C108-61F2-175C-78CA51AD70B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A6A5985-859B-4393-AA85-3C6CF9C21301}" type="datetimeFigureOut">
              <a:rPr lang="en-US" smtClean="0"/>
              <a:t>12/3/2024</a:t>
            </a:fld>
            <a:endParaRPr lang="en-US"/>
          </a:p>
        </p:txBody>
      </p:sp>
      <p:sp>
        <p:nvSpPr>
          <p:cNvPr id="4" name="Footer Placeholder 3">
            <a:extLst>
              <a:ext uri="{FF2B5EF4-FFF2-40B4-BE49-F238E27FC236}">
                <a16:creationId xmlns:a16="http://schemas.microsoft.com/office/drawing/2014/main" id="{4E36AA81-65D1-0C31-71CA-AEAEE8BDE4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1110916-1FC9-6A7B-8638-33BF880CBF7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F1E3B3C-1FD5-41F6-BC1D-2B5030C87C7F}" type="slidenum">
              <a:rPr lang="en-US" smtClean="0"/>
              <a:t>‹#›</a:t>
            </a:fld>
            <a:endParaRPr lang="en-US"/>
          </a:p>
        </p:txBody>
      </p:sp>
    </p:spTree>
    <p:extLst>
      <p:ext uri="{BB962C8B-B14F-4D97-AF65-F5344CB8AC3E}">
        <p14:creationId xmlns:p14="http://schemas.microsoft.com/office/powerpoint/2010/main" val="854261927"/>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9CE21E-60E4-4C2A-B7AA-515F7335A63D}" type="datetimeFigureOut">
              <a:rPr lang="en-US" smtClean="0"/>
              <a:t>12/3/2024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B7F73B-D47E-4284-9FD1-C3F3534F315F}" type="slidenum">
              <a:rPr lang="en-US" smtClean="0"/>
              <a:t>‹#›</a:t>
            </a:fld>
            <a:endParaRPr lang="en-US"/>
          </a:p>
        </p:txBody>
      </p:sp>
    </p:spTree>
    <p:extLst>
      <p:ext uri="{BB962C8B-B14F-4D97-AF65-F5344CB8AC3E}">
        <p14:creationId xmlns:p14="http://schemas.microsoft.com/office/powerpoint/2010/main" val="1847935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[ZOE]</a:t>
            </a:r>
          </a:p>
          <a:p>
            <a:endParaRPr lang="en-US" dirty="0"/>
          </a:p>
          <a:p>
            <a:r>
              <a:rPr lang="en-US" dirty="0"/>
              <a:t>Hello, and on behalf of Seramount, I want give you a warm welcome before diving into today’s topic. Our webinar will begin shortly.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[SHORT PAUSE]</a:t>
            </a:r>
            <a:endParaRPr lang="en-US" dirty="0"/>
          </a:p>
          <a:p>
            <a:endParaRPr lang="en-US" dirty="0"/>
          </a:p>
          <a:p>
            <a:r>
              <a:rPr lang="en-US" dirty="0"/>
              <a:t>While you wait, take a moment to let us know where you’re dialing in from and what company, organization, or agency you are representing. Thank you and I’ll give folks another minute  to join in before going over logistics.</a:t>
            </a:r>
          </a:p>
        </p:txBody>
      </p:sp>
      <p:sp>
        <p:nvSpPr>
          <p:cNvPr id="4" name="Slide Number Placeholder 3"/>
          <p:cNvSpPr>
            <a:spLocks noGrp="1"/>
          </p:cNvSpPr>
          <p:nvPr>
            <p:ph type="sldNum" sz="quarter" idx="5"/>
          </p:nvPr>
        </p:nvSpPr>
        <p:spPr/>
        <p:txBody>
          <a:bodyPr/>
          <a:lstStyle/>
          <a:p>
            <a:fld id="{69B7F73B-D47E-4284-9FD1-C3F3534F315F}" type="slidenum">
              <a:rPr lang="en-US" smtClean="0"/>
              <a:t>1</a:t>
            </a:fld>
            <a:endParaRPr lang="en-US"/>
          </a:p>
        </p:txBody>
      </p:sp>
    </p:spTree>
    <p:extLst>
      <p:ext uri="{BB962C8B-B14F-4D97-AF65-F5344CB8AC3E}">
        <p14:creationId xmlns:p14="http://schemas.microsoft.com/office/powerpoint/2010/main" val="964116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Rumbi</a:t>
            </a:r>
          </a:p>
        </p:txBody>
      </p:sp>
      <p:sp>
        <p:nvSpPr>
          <p:cNvPr id="4" name="Slide Number Placeholder 3"/>
          <p:cNvSpPr>
            <a:spLocks noGrp="1"/>
          </p:cNvSpPr>
          <p:nvPr>
            <p:ph type="sldNum" sz="quarter" idx="5"/>
          </p:nvPr>
        </p:nvSpPr>
        <p:spPr/>
        <p:txBody>
          <a:bodyPr/>
          <a:lstStyle/>
          <a:p>
            <a:fld id="{BF4803AB-2594-4B0A-8DC3-A3880FE8631C}" type="slidenum">
              <a:rPr lang="en-US" smtClean="0"/>
              <a:pPr/>
              <a:t>10</a:t>
            </a:fld>
            <a:endParaRPr lang="en-US" dirty="0"/>
          </a:p>
        </p:txBody>
      </p:sp>
    </p:spTree>
    <p:extLst>
      <p:ext uri="{BB962C8B-B14F-4D97-AF65-F5344CB8AC3E}">
        <p14:creationId xmlns:p14="http://schemas.microsoft.com/office/powerpoint/2010/main" val="555197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Rumbi </a:t>
            </a:r>
            <a:r>
              <a:rPr lang="en-US" b="0" dirty="0"/>
              <a:t>to share… </a:t>
            </a:r>
          </a:p>
        </p:txBody>
      </p:sp>
      <p:sp>
        <p:nvSpPr>
          <p:cNvPr id="4" name="Slide Number Placeholder 3"/>
          <p:cNvSpPr>
            <a:spLocks noGrp="1"/>
          </p:cNvSpPr>
          <p:nvPr>
            <p:ph type="sldNum" sz="quarter" idx="5"/>
          </p:nvPr>
        </p:nvSpPr>
        <p:spPr/>
        <p:txBody>
          <a:bodyPr/>
          <a:lstStyle/>
          <a:p>
            <a:fld id="{BF4803AB-2594-4B0A-8DC3-A3880FE8631C}" type="slidenum">
              <a:rPr lang="en-US" smtClean="0"/>
              <a:pPr/>
              <a:t>11</a:t>
            </a:fld>
            <a:endParaRPr lang="en-US" dirty="0"/>
          </a:p>
        </p:txBody>
      </p:sp>
    </p:spTree>
    <p:extLst>
      <p:ext uri="{BB962C8B-B14F-4D97-AF65-F5344CB8AC3E}">
        <p14:creationId xmlns:p14="http://schemas.microsoft.com/office/powerpoint/2010/main" val="4059210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Zsofia </a:t>
            </a:r>
            <a:r>
              <a:rPr lang="en-US" b="0" dirty="0"/>
              <a:t>to share… </a:t>
            </a:r>
          </a:p>
          <a:p>
            <a:endParaRPr lang="en-US" b="0" dirty="0"/>
          </a:p>
          <a:p>
            <a:r>
              <a:rPr lang="en-US" b="0" dirty="0"/>
              <a:t>Thank you, Rumbi!</a:t>
            </a:r>
          </a:p>
          <a:p>
            <a:endParaRPr lang="en-US" b="0" dirty="0"/>
          </a:p>
          <a:p>
            <a:r>
              <a:rPr lang="en-US" b="0" dirty="0"/>
              <a:t>And for the final portion of our program, we’ll be talking about how some of these concepts have been brought to life at our client organizations. </a:t>
            </a:r>
          </a:p>
        </p:txBody>
      </p:sp>
      <p:sp>
        <p:nvSpPr>
          <p:cNvPr id="4" name="Slide Number Placeholder 3"/>
          <p:cNvSpPr>
            <a:spLocks noGrp="1"/>
          </p:cNvSpPr>
          <p:nvPr>
            <p:ph type="sldNum" sz="quarter" idx="5"/>
          </p:nvPr>
        </p:nvSpPr>
        <p:spPr/>
        <p:txBody>
          <a:bodyPr/>
          <a:lstStyle/>
          <a:p>
            <a:fld id="{69B7F73B-D47E-4284-9FD1-C3F3534F315F}" type="slidenum">
              <a:rPr lang="en-US" smtClean="0"/>
              <a:t>12</a:t>
            </a:fld>
            <a:endParaRPr lang="en-US"/>
          </a:p>
        </p:txBody>
      </p:sp>
    </p:spTree>
    <p:extLst>
      <p:ext uri="{BB962C8B-B14F-4D97-AF65-F5344CB8AC3E}">
        <p14:creationId xmlns:p14="http://schemas.microsoft.com/office/powerpoint/2010/main" val="40687060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Zsofia</a:t>
            </a:r>
            <a:r>
              <a:rPr lang="en-US" dirty="0"/>
              <a:t> to share…</a:t>
            </a:r>
          </a:p>
          <a:p>
            <a:endParaRPr lang="en-US" dirty="0"/>
          </a:p>
          <a:p>
            <a:r>
              <a:rPr lang="en-US" dirty="0"/>
              <a:t>How do you all feel about engagement surveys and focus groups and share why? Let’s get a few brave volunteers!</a:t>
            </a:r>
          </a:p>
        </p:txBody>
      </p:sp>
      <p:sp>
        <p:nvSpPr>
          <p:cNvPr id="4" name="Slide Number Placeholder 3"/>
          <p:cNvSpPr>
            <a:spLocks noGrp="1"/>
          </p:cNvSpPr>
          <p:nvPr>
            <p:ph type="sldNum" sz="quarter" idx="5"/>
          </p:nvPr>
        </p:nvSpPr>
        <p:spPr/>
        <p:txBody>
          <a:bodyPr/>
          <a:lstStyle/>
          <a:p>
            <a:fld id="{738F0A2A-EBEA-4CA2-A9EE-79661459AE88}" type="slidenum">
              <a:rPr lang="en-US" smtClean="0"/>
              <a:t>13</a:t>
            </a:fld>
            <a:endParaRPr lang="en-US"/>
          </a:p>
        </p:txBody>
      </p:sp>
    </p:spTree>
    <p:extLst>
      <p:ext uri="{BB962C8B-B14F-4D97-AF65-F5344CB8AC3E}">
        <p14:creationId xmlns:p14="http://schemas.microsoft.com/office/powerpoint/2010/main" val="15776904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ZOE</a:t>
            </a:r>
            <a:r>
              <a:rPr lang="en-US" dirty="0"/>
              <a:t> to share…</a:t>
            </a:r>
          </a:p>
          <a:p>
            <a:endParaRPr lang="en-US" dirty="0"/>
          </a:p>
          <a:p>
            <a:r>
              <a:rPr lang="en-US" dirty="0"/>
              <a:t>There are </a:t>
            </a:r>
            <a:r>
              <a:rPr lang="en-US" b="1" dirty="0"/>
              <a:t>two areas I want to highlight </a:t>
            </a:r>
            <a:r>
              <a:rPr lang="en-US" dirty="0"/>
              <a:t>about EVS different kind of listening.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first is </a:t>
            </a:r>
            <a:r>
              <a:rPr lang="en-US" b="1" dirty="0"/>
              <a:t>anonymity</a:t>
            </a:r>
            <a:r>
              <a:rPr lang="en-US" dirty="0"/>
              <a:t>, which is so critical in getting truly unfiltered insight into your employee’s experience.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Unlike focus groups that are not anonymous and engagement survey’s that are perceived as not anonymous, EVS offer complete anonymity so employees feel entirely safe to share their answers honestly.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do this through a novel process that we have of assigning anonymous usernames to employee employees as they login. So, employees are known as anon123 or  anon567 in the focus group and they can truly tell us what they need to succeed or how they experience inclusion or exclusion</a:t>
            </a:r>
          </a:p>
          <a:p>
            <a:endParaRPr lang="en-US" dirty="0"/>
          </a:p>
          <a:p>
            <a:r>
              <a:rPr lang="en-US" dirty="0"/>
              <a:t>Second is the </a:t>
            </a:r>
            <a:r>
              <a:rPr lang="en-US" b="1" dirty="0"/>
              <a:t>level of insight </a:t>
            </a:r>
            <a:r>
              <a:rPr lang="en-US" dirty="0"/>
              <a:t>that you get from EVS tool. </a:t>
            </a:r>
          </a:p>
          <a:p>
            <a:pPr marL="171450" indent="-171450">
              <a:buFont typeface="Arial" panose="020B0604020202020204" pitchFamily="34" charset="0"/>
              <a:buChar char="•"/>
            </a:pPr>
            <a:r>
              <a:rPr lang="en-US" dirty="0"/>
              <a:t>Because EVS is live moderated, the facilitator can ask follow up questions and get to the “why’s” behind the answers. </a:t>
            </a:r>
          </a:p>
          <a:p>
            <a:pPr marL="171450" indent="-171450">
              <a:buFont typeface="Arial" panose="020B0604020202020204" pitchFamily="34" charset="0"/>
              <a:buChar char="•"/>
            </a:pPr>
            <a:r>
              <a:rPr lang="en-US" dirty="0"/>
              <a:t>The last incredibly important feature is that there is live moderation and conversation on the focus group, allowing us to really dig deeper.</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8F0A2A-EBEA-4CA2-A9EE-79661459AE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67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Verdana"/>
                <a:ea typeface="Verdana"/>
              </a:rPr>
              <a:t>[ZOE]</a:t>
            </a:r>
          </a:p>
          <a:p>
            <a:endParaRPr lang="en-US" b="1" dirty="0"/>
          </a:p>
          <a:p>
            <a:r>
              <a:rPr lang="en-US" b="0" dirty="0"/>
              <a:t>We know that these challenges are difficult and it’s hard to know what to do that address challenges that show up in an engagement survey. That is why Seramount has developed Assess360, a three-part solution that provides data and intelligence to empower intentional talent initiatives.</a:t>
            </a:r>
          </a:p>
          <a:p>
            <a:endParaRPr lang="en-US" b="0" dirty="0"/>
          </a:p>
          <a:p>
            <a:r>
              <a:rPr lang="en-US" dirty="0"/>
              <a:t>Here’s our three part solution to sustainable culture change.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Let’s start with EVS: This is the insight engine John just discussed. </a:t>
            </a:r>
            <a:r>
              <a:rPr lang="en-US" b="0" dirty="0"/>
              <a:t>Employee Voice Sessions are anonymous, online focus groups that gather rich, qualitative data from your employees to paint an authentic picture of your employee experience.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Next, our comprehensive data makes it easy to share, measure and track findings year over year. </a:t>
            </a:r>
            <a:r>
              <a:rPr lang="en-US" b="0" dirty="0"/>
              <a:t>The dashboards in our portal provide a comprehensive, digestible view of your Assess360 findings, allowing you to measure and track your return on investment and making your data easy to share and explain to your stakeholders.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indent="-171450">
              <a:buFont typeface="Arial" panose="020B0604020202020204" pitchFamily="34" charset="0"/>
              <a:buChar char="•"/>
            </a:pPr>
            <a:r>
              <a:rPr lang="en-US" dirty="0"/>
              <a:t>Finally, our expert consultants with decades of experience are able to interpret EVS feedback, guide you through decision making and building roadmaps. They </a:t>
            </a:r>
            <a:r>
              <a:rPr lang="en-US" b="0" dirty="0"/>
              <a:t>are with you every step of the way, from ensuring stakeholder alignment at the start of the project, through data-driven decision making once you receive your results.</a:t>
            </a:r>
            <a:endParaRPr lang="en-US" dirty="0"/>
          </a:p>
        </p:txBody>
      </p:sp>
      <p:sp>
        <p:nvSpPr>
          <p:cNvPr id="4" name="Slide Number Placeholder 3"/>
          <p:cNvSpPr>
            <a:spLocks noGrp="1"/>
          </p:cNvSpPr>
          <p:nvPr>
            <p:ph type="sldNum" sz="quarter" idx="5"/>
          </p:nvPr>
        </p:nvSpPr>
        <p:spPr/>
        <p:txBody>
          <a:bodyPr/>
          <a:lstStyle/>
          <a:p>
            <a:fld id="{BF4803AB-2594-4B0A-8DC3-A3880FE8631C}" type="slidenum">
              <a:rPr lang="en-US" smtClean="0"/>
              <a:pPr/>
              <a:t>15</a:t>
            </a:fld>
            <a:endParaRPr lang="en-US" dirty="0"/>
          </a:p>
        </p:txBody>
      </p:sp>
    </p:spTree>
    <p:extLst>
      <p:ext uri="{BB962C8B-B14F-4D97-AF65-F5344CB8AC3E}">
        <p14:creationId xmlns:p14="http://schemas.microsoft.com/office/powerpoint/2010/main" val="1121522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accent5"/>
                </a:solidFill>
                <a:latin typeface="Calibri (Body)"/>
              </a:rPr>
              <a:t>[ZOE]</a:t>
            </a:r>
          </a:p>
          <a:p>
            <a:endParaRPr lang="en-US" dirty="0">
              <a:solidFill>
                <a:schemeClr val="accent5"/>
              </a:solidFill>
              <a:latin typeface="Calibri (Body)"/>
            </a:endParaRPr>
          </a:p>
          <a:p>
            <a:pPr algn="l" rtl="0" fontAlgn="base">
              <a:lnSpc>
                <a:spcPts val="1457"/>
              </a:lnSpc>
            </a:pPr>
            <a:r>
              <a:rPr lang="en-US" dirty="0">
                <a:solidFill>
                  <a:schemeClr val="accent5"/>
                </a:solidFill>
                <a:latin typeface="Calibri (Body)"/>
              </a:rPr>
              <a:t>Poll 1: Before we sign off today, we have another poll to get your input about today’s session</a:t>
            </a:r>
            <a:r>
              <a:rPr lang="en-US" sz="1200" b="0" i="0" u="none" strike="noStrike" dirty="0">
                <a:solidFill>
                  <a:srgbClr val="000000"/>
                </a:solidFill>
                <a:effectLst/>
                <a:latin typeface="Calibri" panose="020F0502020204030204" pitchFamily="34" charset="0"/>
              </a:rPr>
              <a:t>. [MARIA M LAUNCHES POLL] </a:t>
            </a:r>
          </a:p>
          <a:p>
            <a:pPr algn="l" rtl="0" fontAlgn="base">
              <a:lnSpc>
                <a:spcPts val="1457"/>
              </a:lnSpc>
            </a:pPr>
            <a:r>
              <a:rPr lang="en-US" sz="1800" b="0" i="0" dirty="0">
                <a:solidFill>
                  <a:srgbClr val="000000"/>
                </a:solidFill>
                <a:effectLst/>
                <a:latin typeface="Calibri" panose="020F0502020204030204" pitchFamily="34" charset="0"/>
              </a:rPr>
              <a:t>Overall Session Evaluation: Excellent, Good, Fair, or Poor  </a:t>
            </a:r>
          </a:p>
          <a:p>
            <a:endParaRPr lang="en-US" sz="1200" b="0" i="0" u="none" strike="noStrike" dirty="0">
              <a:solidFill>
                <a:srgbClr val="000000"/>
              </a:solidFill>
              <a:effectLst/>
              <a:latin typeface="Calibri" panose="020F0502020204030204" pitchFamily="34" charset="0"/>
            </a:endParaRPr>
          </a:p>
          <a:p>
            <a:r>
              <a:rPr lang="en-US" sz="1200" b="0" i="0" u="none" strike="noStrike" dirty="0">
                <a:solidFill>
                  <a:srgbClr val="000000"/>
                </a:solidFill>
                <a:effectLst/>
                <a:latin typeface="Calibri" panose="020F0502020204030204" pitchFamily="34" charset="0"/>
              </a:rPr>
              <a:t>Poll 2: We’d also like to know </a:t>
            </a:r>
            <a:r>
              <a:rPr lang="en-US" dirty="0">
                <a:solidFill>
                  <a:schemeClr val="accent5"/>
                </a:solidFill>
                <a:latin typeface="Calibri (Body)"/>
              </a:rPr>
              <a:t>how else we can be a resource to your team. Please choose one or more options for us to follow up with you.</a:t>
            </a:r>
            <a:endParaRPr lang="en-US" sz="1200" dirty="0">
              <a:solidFill>
                <a:schemeClr val="tx1"/>
              </a:solidFill>
              <a:latin typeface="Calibri (Body)"/>
              <a:ea typeface="Verdana" panose="020B0604030504040204" pitchFamily="34" charset="0"/>
            </a:endParaRPr>
          </a:p>
          <a:p>
            <a:pPr marL="228600" indent="-228600">
              <a:spcBef>
                <a:spcPts val="457"/>
              </a:spcBef>
              <a:buFont typeface="+mj-lt"/>
              <a:buAutoNum type="arabicPeriod"/>
            </a:pPr>
            <a:r>
              <a:rPr lang="en-US" sz="1200" dirty="0">
                <a:solidFill>
                  <a:schemeClr val="bg1"/>
                </a:solidFill>
              </a:rPr>
              <a:t>Scheduling a call to learn about our approach to employee listening.</a:t>
            </a:r>
          </a:p>
          <a:p>
            <a:pPr marL="228600" marR="0" lvl="0" indent="-228600" algn="l" defTabSz="914400" rtl="0" eaLnBrk="1" fontAlgn="auto" latinLnBrk="0" hangingPunct="1">
              <a:lnSpc>
                <a:spcPct val="100000"/>
              </a:lnSpc>
              <a:spcBef>
                <a:spcPts val="485"/>
              </a:spcBef>
              <a:spcAft>
                <a:spcPts val="0"/>
              </a:spcAft>
              <a:buClrTx/>
              <a:buSzTx/>
              <a:buFont typeface="+mj-lt"/>
              <a:buAutoNum type="arabicPeriod"/>
              <a:tabLst/>
              <a:defRPr/>
            </a:pPr>
            <a:r>
              <a:rPr lang="en-US" sz="1200" dirty="0">
                <a:solidFill>
                  <a:schemeClr val="bg1"/>
                </a:solidFill>
              </a:rPr>
              <a:t>Receiving a copy of our guide to The Five Stages of Talent Strategy Maturity.</a:t>
            </a:r>
          </a:p>
          <a:p>
            <a:pPr marL="228600" marR="0" lvl="0" indent="-228600" algn="l" defTabSz="914400" rtl="0" eaLnBrk="1" fontAlgn="auto" latinLnBrk="0" hangingPunct="1">
              <a:lnSpc>
                <a:spcPct val="100000"/>
              </a:lnSpc>
              <a:spcBef>
                <a:spcPts val="485"/>
              </a:spcBef>
              <a:spcAft>
                <a:spcPts val="0"/>
              </a:spcAft>
              <a:buClrTx/>
              <a:buSzTx/>
              <a:buFont typeface="+mj-lt"/>
              <a:buAutoNum type="arabicPeriod"/>
              <a:tabLst/>
              <a:defRPr/>
            </a:pPr>
            <a:r>
              <a:rPr lang="en-US" sz="1200" dirty="0">
                <a:solidFill>
                  <a:schemeClr val="bg1"/>
                </a:solidFill>
              </a:rPr>
              <a:t>Something else? Choose this option and we will follow up with you.</a:t>
            </a:r>
          </a:p>
          <a:p>
            <a:pPr marL="228600" marR="0" lvl="0" indent="-228600" algn="l" defTabSz="914400" rtl="0" eaLnBrk="1" fontAlgn="auto" latinLnBrk="0" hangingPunct="1">
              <a:lnSpc>
                <a:spcPct val="100000"/>
              </a:lnSpc>
              <a:spcBef>
                <a:spcPts val="485"/>
              </a:spcBef>
              <a:spcAft>
                <a:spcPts val="0"/>
              </a:spcAft>
              <a:buClrTx/>
              <a:buSzTx/>
              <a:buFont typeface="+mj-lt"/>
              <a:buAutoNum type="arabicPeriod"/>
              <a:tabLst/>
              <a:defRPr/>
            </a:pPr>
            <a:endParaRPr lang="en-US" sz="1200" dirty="0">
              <a:solidFill>
                <a:schemeClr val="bg1"/>
              </a:solidFill>
            </a:endParaRPr>
          </a:p>
          <a:p>
            <a:pPr marL="0" marR="0" lvl="0" indent="0" algn="l" defTabSz="914400" rtl="0" eaLnBrk="1" fontAlgn="auto" latinLnBrk="0" hangingPunct="1">
              <a:lnSpc>
                <a:spcPct val="100000"/>
              </a:lnSpc>
              <a:spcBef>
                <a:spcPts val="485"/>
              </a:spcBef>
              <a:spcAft>
                <a:spcPts val="0"/>
              </a:spcAft>
              <a:buClrTx/>
              <a:buSzTx/>
              <a:buFont typeface="Arial" panose="020B0604020202020204" pitchFamily="34" charset="0"/>
              <a:buNone/>
              <a:tabLst/>
              <a:defRPr/>
            </a:pPr>
            <a:r>
              <a:rPr lang="en-US" sz="1200" dirty="0">
                <a:solidFill>
                  <a:schemeClr val="bg1"/>
                </a:solidFill>
              </a:rPr>
              <a:t>Poll 3: </a:t>
            </a:r>
            <a:r>
              <a:rPr lang="en-US" sz="1200" b="0" i="0" u="none" strike="noStrike" dirty="0">
                <a:solidFill>
                  <a:srgbClr val="000000"/>
                </a:solidFill>
                <a:effectLst/>
                <a:latin typeface="Calibri" panose="020F0502020204030204" pitchFamily="34" charset="0"/>
              </a:rPr>
              <a:t>And finally, please share any additional thoughts or questions about today’s content. We greatly appreciate your feedback as it helps inform future webinars! </a:t>
            </a:r>
          </a:p>
          <a:p>
            <a:pPr>
              <a:defRPr/>
            </a:pPr>
            <a:endParaRPr lang="en-US" dirty="0"/>
          </a:p>
          <a:p>
            <a:pPr>
              <a:defRPr/>
            </a:pPr>
            <a:r>
              <a:rPr lang="en-US" sz="1000" b="0" i="0" u="none" strike="noStrike" kern="1200" dirty="0">
                <a:solidFill>
                  <a:schemeClr val="accent5"/>
                </a:solidFill>
                <a:effectLst/>
                <a:latin typeface="Calibri (Body)"/>
                <a:ea typeface="+mn-ea"/>
                <a:cs typeface="+mn-cs"/>
              </a:rPr>
              <a:t>Thank you for joining us today!</a:t>
            </a:r>
            <a:endParaRPr lang="en-US" dirty="0">
              <a:solidFill>
                <a:schemeClr val="bg1"/>
              </a:solidFill>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16</a:t>
            </a:fld>
            <a:endParaRPr lang="en-US" dirty="0"/>
          </a:p>
        </p:txBody>
      </p:sp>
    </p:spTree>
    <p:extLst>
      <p:ext uri="{BB962C8B-B14F-4D97-AF65-F5344CB8AC3E}">
        <p14:creationId xmlns:p14="http://schemas.microsoft.com/office/powerpoint/2010/main" val="38448971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D5736-8CE2-3512-624C-A3BA6D3EE1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2610D6-22F1-631F-7311-705990E698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74316A-A710-6EFE-85C3-6CD02CA1761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ZSOFIA</a:t>
            </a:r>
            <a:r>
              <a:rPr lang="en-US" dirty="0"/>
              <a:t> to share…</a:t>
            </a:r>
          </a:p>
          <a:p>
            <a:endParaRPr lang="en-US" b="1" dirty="0"/>
          </a:p>
          <a:p>
            <a:r>
              <a:rPr lang="en-US" b="1" dirty="0"/>
              <a:t>3 parts</a:t>
            </a:r>
            <a:endParaRPr lang="en-US" b="0" dirty="0"/>
          </a:p>
          <a:p>
            <a:pPr marL="171450" indent="-171450">
              <a:buFont typeface="Arial" panose="020B0604020202020204" pitchFamily="34" charset="0"/>
              <a:buChar char="•"/>
            </a:pPr>
            <a:r>
              <a:rPr lang="en-US" b="0" dirty="0"/>
              <a:t>Stakeholder 1-1s</a:t>
            </a:r>
          </a:p>
          <a:p>
            <a:pPr marL="171450" indent="-171450">
              <a:buFont typeface="Arial" panose="020B0604020202020204" pitchFamily="34" charset="0"/>
              <a:buChar char="•"/>
            </a:pPr>
            <a:r>
              <a:rPr lang="en-US" b="0" dirty="0"/>
              <a:t>Assessment-Informed Strategy Design</a:t>
            </a:r>
          </a:p>
          <a:p>
            <a:pPr marL="171450" indent="-171450">
              <a:buFont typeface="Arial" panose="020B0604020202020204" pitchFamily="34" charset="0"/>
              <a:buChar char="•"/>
            </a:pPr>
            <a:r>
              <a:rPr lang="en-US" b="0" dirty="0"/>
              <a:t>Stakeholder Alignment Sessions</a:t>
            </a:r>
          </a:p>
          <a:p>
            <a:endParaRPr lang="en-US" b="1" dirty="0"/>
          </a:p>
          <a:p>
            <a:r>
              <a:rPr lang="en-US" b="1" dirty="0"/>
              <a:t>The Principles of Aligned, Engaged Stakeholders</a:t>
            </a:r>
          </a:p>
          <a:p>
            <a:pPr marL="171450" indent="-171450">
              <a:buFont typeface="Arial" panose="020B0604020202020204" pitchFamily="34" charset="0"/>
              <a:buChar char="•"/>
            </a:pPr>
            <a:r>
              <a:rPr lang="en-US" noProof="0" dirty="0"/>
              <a:t>Engage them from Day 1 by listening to their needs, priorities and principles for change</a:t>
            </a:r>
          </a:p>
          <a:p>
            <a:pPr marL="171450" indent="-171450">
              <a:buFont typeface="Arial" panose="020B0604020202020204" pitchFamily="34" charset="0"/>
              <a:buChar char="•"/>
            </a:pPr>
            <a:r>
              <a:rPr lang="en-US" noProof="0" dirty="0"/>
              <a:t>Engage them in strategy activation through alignment sessions to ensure stakeholders: </a:t>
            </a:r>
          </a:p>
          <a:p>
            <a:pPr marL="628650" lvl="1" indent="-171450">
              <a:buFont typeface="Arial" panose="020B0604020202020204" pitchFamily="34" charset="0"/>
              <a:buChar char="•"/>
            </a:pPr>
            <a:r>
              <a:rPr lang="en-US" noProof="0" dirty="0"/>
              <a:t>Understand the leading indicators for change and the strategy for change</a:t>
            </a:r>
          </a:p>
          <a:p>
            <a:pPr marL="457200" lvl="1" indent="0">
              <a:buFont typeface="Arial" panose="020B0604020202020204" pitchFamily="34" charset="0"/>
              <a:buNone/>
            </a:pPr>
            <a:r>
              <a:rPr lang="en-US" noProof="0" dirty="0"/>
              <a:t>	and</a:t>
            </a:r>
          </a:p>
          <a:p>
            <a:pPr marL="628650" lvl="1" indent="-171450">
              <a:buFont typeface="Arial" panose="020B0604020202020204" pitchFamily="34" charset="0"/>
              <a:buChar char="•"/>
            </a:pPr>
            <a:r>
              <a:rPr lang="en-US" noProof="0" dirty="0"/>
              <a:t>Understand and agree on their unique role creating progress</a:t>
            </a:r>
          </a:p>
          <a:p>
            <a:endParaRPr lang="en-US" dirty="0"/>
          </a:p>
        </p:txBody>
      </p:sp>
      <p:sp>
        <p:nvSpPr>
          <p:cNvPr id="4" name="Slide Number Placeholder 3">
            <a:extLst>
              <a:ext uri="{FF2B5EF4-FFF2-40B4-BE49-F238E27FC236}">
                <a16:creationId xmlns:a16="http://schemas.microsoft.com/office/drawing/2014/main" id="{59D31A12-95E8-56AB-EC2C-34671902A14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4803AB-2594-4B0A-8DC3-A3880FE8631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2112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BF4803AB-2594-4B0A-8DC3-A3880FE8631C}" type="slidenum">
              <a:rPr lang="en-US" smtClean="0"/>
              <a:pPr/>
              <a:t>18</a:t>
            </a:fld>
            <a:endParaRPr lang="en-US" dirty="0"/>
          </a:p>
        </p:txBody>
      </p:sp>
    </p:spTree>
    <p:extLst>
      <p:ext uri="{BB962C8B-B14F-4D97-AF65-F5344CB8AC3E}">
        <p14:creationId xmlns:p14="http://schemas.microsoft.com/office/powerpoint/2010/main" val="12382800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[ZOE]</a:t>
            </a:r>
            <a:endParaRPr lang="en-US" b="0" dirty="0"/>
          </a:p>
          <a:p>
            <a:endParaRPr lang="en-US" b="0" dirty="0"/>
          </a:p>
          <a:p>
            <a:r>
              <a:rPr lang="en-US" b="0" dirty="0"/>
              <a:t>Before we get to today’s topic, let me spend 1-2 minutes on Seramount—and introduce you to who we are, what we do, and what motivates our work. </a:t>
            </a:r>
          </a:p>
          <a:p>
            <a:endParaRPr lang="en-US" b="0" dirty="0"/>
          </a:p>
          <a:p>
            <a:r>
              <a:rPr lang="en-US" b="0" dirty="0"/>
              <a:t>The workplace is rapidly shifting, and talent topics are dynamic and can be difficult to lead. At Seramount, we know because we’ve been there. Our team has a 40-year track record of bringing solutions powered by insight to Talent, HR and DEI leaders. </a:t>
            </a:r>
          </a:p>
          <a:p>
            <a:endParaRPr lang="en-US" b="0" dirty="0"/>
          </a:p>
          <a:p>
            <a:r>
              <a:rPr lang="en-US" b="0" dirty="0"/>
              <a:t>Our aspiration now and across our history—you can see at the top of this page— is to empower inclusive and high-performing workplaces—we want to help you build strong a culture where all employees thrive. </a:t>
            </a:r>
          </a:p>
          <a:p>
            <a:endParaRPr lang="en-US" b="0" dirty="0"/>
          </a:p>
          <a:p>
            <a:r>
              <a:rPr lang="en-US" b="0" dirty="0"/>
              <a:t>We work with each company differently. Whether you are just beginning, going from good to great, or a recognized leader, we support your unique priorities and challenges with our comprehensive portfolio of solutions. </a:t>
            </a:r>
          </a:p>
          <a:p>
            <a:endParaRPr lang="en-US" b="0" dirty="0"/>
          </a:p>
          <a:p>
            <a:r>
              <a:rPr lang="en-US" b="0" dirty="0"/>
              <a:t>Now, while no two partnerships are exactly alike, we commonly work with organizations in four areas, so let me briefly share the pillars of work. </a:t>
            </a:r>
          </a:p>
          <a:p>
            <a:endParaRPr lang="en-US" b="0" dirty="0"/>
          </a:p>
          <a:p>
            <a:r>
              <a:rPr lang="en-US" b="0" dirty="0"/>
              <a:t>Starting on the left—</a:t>
            </a:r>
          </a:p>
          <a:p>
            <a:endParaRPr lang="en-US" b="0" dirty="0"/>
          </a:p>
          <a:p>
            <a:r>
              <a:rPr lang="en-US" b="0" dirty="0"/>
              <a:t>•We recently joined forces with Forage, adding a new solution that helps employers build a stronger workforce at the start of the talent lifecycle. Forage’s virtual job simulations help partners identity and hire top early career talent. </a:t>
            </a:r>
          </a:p>
          <a:p>
            <a:endParaRPr lang="en-US" b="0" dirty="0"/>
          </a:p>
          <a:p>
            <a:r>
              <a:rPr lang="en-US" b="0" dirty="0"/>
              <a:t>•Second, we help organizations address challenging workforce trends—like employee disengagement and attrition—through a dynamic assessment technology. Our unique methodology gives you and your stakeholders a more accurate and authentic understanding of the employee experience.</a:t>
            </a:r>
          </a:p>
          <a:p>
            <a:endParaRPr lang="en-US" b="0" dirty="0"/>
          </a:p>
          <a:p>
            <a:r>
              <a:rPr lang="en-US" b="0" dirty="0"/>
              <a:t>•Insight is the cornerstone of our research and advisory services pillar. With our team’s deep collective expertise and continuous in-the-market sensing, we provide guidance to support your ongoing priorities, answer your most pressing questions and build an actionable roadmap, together. </a:t>
            </a:r>
          </a:p>
          <a:p>
            <a:endParaRPr lang="en-US" b="0" dirty="0"/>
          </a:p>
          <a:p>
            <a:r>
              <a:rPr lang="en-US" b="0" dirty="0"/>
              <a:t>•Finally—we help our partners scale and accelerate their efforts through our research-based learning and development curriculum. Our learning pathways deliver organization-wide skill building to reinforce a culture of inclusivity at every level.</a:t>
            </a:r>
          </a:p>
          <a:p>
            <a:endParaRPr lang="en-US" b="0" dirty="0"/>
          </a:p>
          <a:p>
            <a:r>
              <a:rPr lang="en-US" b="0" dirty="0"/>
              <a:t>We’re very proud to work with a global network—over 600 companies of all sizes across industries and sectors including many of the Fortune 500. With each of our partners, our goal is to accelerate progress and enable lasting change in the areas that matter most to you. </a:t>
            </a:r>
          </a:p>
        </p:txBody>
      </p:sp>
      <p:sp>
        <p:nvSpPr>
          <p:cNvPr id="4" name="Slide Number Placeholder 3"/>
          <p:cNvSpPr>
            <a:spLocks noGrp="1"/>
          </p:cNvSpPr>
          <p:nvPr>
            <p:ph type="sldNum" sz="quarter" idx="5"/>
          </p:nvPr>
        </p:nvSpPr>
        <p:spPr/>
        <p:txBody>
          <a:bodyPr/>
          <a:lstStyle/>
          <a:p>
            <a:fld id="{69B7F73B-D47E-4284-9FD1-C3F3534F315F}" type="slidenum">
              <a:rPr lang="en-US" smtClean="0"/>
              <a:t>20</a:t>
            </a:fld>
            <a:endParaRPr lang="en-US"/>
          </a:p>
        </p:txBody>
      </p:sp>
    </p:spTree>
    <p:extLst>
      <p:ext uri="{BB962C8B-B14F-4D97-AF65-F5344CB8AC3E}">
        <p14:creationId xmlns:p14="http://schemas.microsoft.com/office/powerpoint/2010/main" val="1994043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Verdana"/>
                <a:ea typeface="Verdana"/>
              </a:rPr>
              <a:t>[</a:t>
            </a:r>
            <a:r>
              <a:rPr lang="en-US" b="1" dirty="0">
                <a:latin typeface="Verdana"/>
                <a:ea typeface="Verdana"/>
              </a:rPr>
              <a:t>ZOE</a:t>
            </a:r>
            <a:r>
              <a:rPr lang="en-US" sz="1200" b="1" kern="1200" dirty="0">
                <a:solidFill>
                  <a:schemeClr val="tx1"/>
                </a:solidFill>
                <a:effectLst/>
                <a:latin typeface="Verdana"/>
                <a:ea typeface="Verdana"/>
              </a:rPr>
              <a:t>]</a:t>
            </a:r>
            <a:r>
              <a:rPr lang="en-US" sz="1200" kern="1200" dirty="0">
                <a:solidFill>
                  <a:schemeClr val="tx1"/>
                </a:solidFill>
                <a:effectLst/>
                <a:latin typeface="Verdana"/>
                <a:ea typeface="Verdana"/>
              </a:rPr>
              <a:t> As folks are still dialing in, I’ll briefly go over a few logistics.</a:t>
            </a:r>
          </a:p>
          <a:p>
            <a:endParaRPr lang="en-US" sz="1200" kern="1200" dirty="0">
              <a:solidFill>
                <a:schemeClr val="tx1"/>
              </a:solidFill>
              <a:effectLst/>
              <a:latin typeface="Verdana" panose="020B0604030504040204" pitchFamily="34" charset="0"/>
              <a:ea typeface="+mn-ea"/>
              <a:cs typeface="+mn-cs"/>
            </a:endParaRPr>
          </a:p>
          <a:p>
            <a:r>
              <a:rPr lang="en-US" b="0" i="0" dirty="0">
                <a:solidFill>
                  <a:srgbClr val="D1D2D3"/>
                </a:solidFill>
                <a:effectLst/>
                <a:latin typeface="Slack-Lato"/>
              </a:rPr>
              <a:t>To review your audio options for this webinar, please refer to the webinar confirmation email in your inbox. </a:t>
            </a:r>
            <a:r>
              <a:rPr lang="en-US" b="0" i="0" strike="sngStrike" dirty="0">
                <a:solidFill>
                  <a:srgbClr val="D1D2D3"/>
                </a:solidFill>
                <a:effectLst/>
                <a:latin typeface="Slack-Lato"/>
              </a:rPr>
              <a:t>You will notice the video and mic options are muted to keep the sound quality as clear as possible.</a:t>
            </a:r>
          </a:p>
          <a:p>
            <a:endParaRPr lang="en-US" b="0" i="0" dirty="0">
              <a:solidFill>
                <a:srgbClr val="D1D2D3"/>
              </a:solidFill>
              <a:effectLst/>
              <a:latin typeface="Slack-Lato"/>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Verdana" panose="020B0604030504040204" pitchFamily="34" charset="0"/>
                <a:ea typeface="+mn-ea"/>
                <a:cs typeface="+mn-cs"/>
              </a:rPr>
              <a:t>Please utilize the </a:t>
            </a:r>
            <a:r>
              <a:rPr lang="en-US" sz="1200" b="1" kern="1200" dirty="0">
                <a:solidFill>
                  <a:schemeClr val="tx1"/>
                </a:solidFill>
                <a:effectLst/>
                <a:latin typeface="Verdana" panose="020B0604030504040204" pitchFamily="34" charset="0"/>
                <a:ea typeface="+mn-ea"/>
                <a:cs typeface="+mn-cs"/>
              </a:rPr>
              <a:t>Chat</a:t>
            </a:r>
            <a:r>
              <a:rPr lang="en-US" sz="1200" kern="1200" dirty="0">
                <a:solidFill>
                  <a:schemeClr val="tx1"/>
                </a:solidFill>
                <a:effectLst/>
                <a:latin typeface="Verdana" panose="020B0604030504040204" pitchFamily="34" charset="0"/>
                <a:ea typeface="+mn-ea"/>
                <a:cs typeface="+mn-cs"/>
              </a:rPr>
              <a:t> button – located in the Zoom menu bar at the bottom of the window – to make comments throughout the session. There will be dedicated times throughout the session where we will ask for a response, but we hope that you will utilize the Chat throughout.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b="0" i="0" dirty="0">
                <a:solidFill>
                  <a:srgbClr val="D1D2D3"/>
                </a:solidFill>
                <a:effectLst/>
                <a:latin typeface="Slack-Lato"/>
              </a:rPr>
              <a:t>If you have any questions, please type them into the </a:t>
            </a:r>
            <a:r>
              <a:rPr lang="en-US" b="1" i="0" dirty="0">
                <a:solidFill>
                  <a:srgbClr val="D1D2D3"/>
                </a:solidFill>
                <a:effectLst/>
                <a:latin typeface="Slack-Lato"/>
              </a:rPr>
              <a:t>Q&amp;A box</a:t>
            </a:r>
            <a:r>
              <a:rPr lang="en-US" b="0" i="0" dirty="0">
                <a:solidFill>
                  <a:srgbClr val="D1D2D3"/>
                </a:solidFill>
                <a:effectLst/>
                <a:latin typeface="Slack-Lato"/>
              </a:rPr>
              <a:t>. If we aren’t able to get to your question during the Q&amp;A portion at the end of this webinar, a member of our team will follow up with you directly afterwards. We will also be sending slides out to everyone who registered for this event via email.</a:t>
            </a:r>
          </a:p>
          <a:p>
            <a:endParaRPr lang="en-US" b="0" i="0" dirty="0">
              <a:solidFill>
                <a:srgbClr val="D1D2D3"/>
              </a:solidFill>
              <a:effectLst/>
              <a:latin typeface="Slack-Lato"/>
            </a:endParaRPr>
          </a:p>
          <a:p>
            <a:r>
              <a:rPr lang="en-US" b="0" i="0" dirty="0">
                <a:solidFill>
                  <a:srgbClr val="D1D2D3"/>
                </a:solidFill>
                <a:effectLst/>
                <a:latin typeface="Slack-Lato"/>
              </a:rPr>
              <a:t>At the end of this webinar, a brief exit survey will appear in your browser, where you can let us know your thoughts about today’s content. We’d greatly appreciate your feedback!</a:t>
            </a:r>
          </a:p>
        </p:txBody>
      </p:sp>
      <p:sp>
        <p:nvSpPr>
          <p:cNvPr id="4" name="Slide Number Placeholder 3"/>
          <p:cNvSpPr>
            <a:spLocks noGrp="1"/>
          </p:cNvSpPr>
          <p:nvPr>
            <p:ph type="sldNum" sz="quarter" idx="5"/>
          </p:nvPr>
        </p:nvSpPr>
        <p:spPr/>
        <p:txBody>
          <a:bodyPr/>
          <a:lstStyle/>
          <a:p>
            <a:pPr marL="0" marR="0" lvl="0" indent="0" algn="r" defTabSz="537667" rtl="0" eaLnBrk="1" fontAlgn="auto" latinLnBrk="0" hangingPunct="1">
              <a:lnSpc>
                <a:spcPct val="100000"/>
              </a:lnSpc>
              <a:spcBef>
                <a:spcPts val="0"/>
              </a:spcBef>
              <a:spcAft>
                <a:spcPts val="0"/>
              </a:spcAft>
              <a:buClrTx/>
              <a:buSzTx/>
              <a:buFontTx/>
              <a:buNone/>
              <a:tabLst/>
              <a:defRPr/>
            </a:pPr>
            <a:fld id="{738F0A2A-EBEA-4CA2-A9EE-79661459AE88}" type="slidenum">
              <a:rPr kumimoji="0" lang="en-US" sz="1200" b="0" i="0" u="none" strike="noStrike" kern="1200" cap="none" spc="0" normalizeH="0" baseline="0" noProof="0" smtClean="0">
                <a:ln>
                  <a:noFill/>
                </a:ln>
                <a:solidFill>
                  <a:prstClr val="black"/>
                </a:solidFill>
                <a:effectLst/>
                <a:uLnTx/>
                <a:uFillTx/>
                <a:latin typeface="Verdana" panose="020B0604030504040204" pitchFamily="34" charset="0"/>
                <a:ea typeface="+mn-ea"/>
                <a:cs typeface="+mn-cs"/>
              </a:rPr>
              <a:pPr marL="0" marR="0" lvl="0" indent="0" algn="r" defTabSz="537667"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206747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effectLst/>
                <a:latin typeface="Arial"/>
                <a:cs typeface="Arial"/>
              </a:rPr>
              <a:t>[</a:t>
            </a:r>
            <a:r>
              <a:rPr lang="en-US" sz="1800" b="1" dirty="0">
                <a:latin typeface="Arial"/>
                <a:cs typeface="Arial"/>
              </a:rPr>
              <a:t>ZOE</a:t>
            </a:r>
            <a:r>
              <a:rPr lang="en-US" sz="1800" b="0" i="0" dirty="0">
                <a:effectLst/>
                <a:latin typeface="Arial"/>
                <a:cs typeface="Arial"/>
              </a:rPr>
              <a:t>] </a:t>
            </a:r>
            <a:r>
              <a:rPr lang="en-US" sz="1800" dirty="0"/>
              <a:t>My name is Zoe Burrow (she/her pronouns) </a:t>
            </a:r>
            <a:r>
              <a:rPr lang="en-US" sz="1800" b="1" i="1" dirty="0"/>
              <a:t>(give visual description of yourself – hair color, eye color, what you are wearing, description of the space you are in) </a:t>
            </a:r>
            <a:r>
              <a:rPr lang="en-US" sz="1800" dirty="0">
                <a:effectLst/>
              </a:rPr>
              <a:t>For those unfamiliar with this practice, that was a visual description for those attending from the blind or low vision communities to be more inclusive of their experience.</a:t>
            </a:r>
            <a:endParaRPr lang="en-US" sz="1800" dirty="0"/>
          </a:p>
          <a:p>
            <a:pPr>
              <a:defRPr/>
            </a:pPr>
            <a:endParaRPr lang="en-US" sz="1800" b="0" i="0" dirty="0"/>
          </a:p>
          <a:p>
            <a:pPr>
              <a:defRPr/>
            </a:pPr>
            <a:r>
              <a:rPr lang="en-US" sz="1800" b="0" i="0" dirty="0"/>
              <a:t>I am</a:t>
            </a:r>
            <a:r>
              <a:rPr lang="en-US" sz="1800" b="0" i="0" dirty="0">
                <a:effectLst/>
                <a:latin typeface="Arial"/>
                <a:cs typeface="Arial"/>
              </a:rPr>
              <a:t> </a:t>
            </a:r>
            <a:r>
              <a:rPr lang="en-US" sz="1800" dirty="0"/>
              <a:t>a </a:t>
            </a:r>
            <a:r>
              <a:rPr lang="en-US" sz="1800" i="0" u="none" dirty="0"/>
              <a:t>Director</a:t>
            </a:r>
            <a:r>
              <a:rPr lang="en-US" sz="1800" dirty="0"/>
              <a:t> of Partner Development here at Seramount, </a:t>
            </a:r>
            <a:r>
              <a:rPr lang="en-US" sz="1800" dirty="0">
                <a:solidFill>
                  <a:srgbClr val="000000"/>
                </a:solidFill>
              </a:rPr>
              <a:t>I work closely with organizations looking to __ to ultimately create more inclusive workplaces. </a:t>
            </a:r>
            <a:r>
              <a:rPr lang="en-US" sz="1800" dirty="0">
                <a:solidFill>
                  <a:srgbClr val="000000"/>
                </a:solidFill>
                <a:ea typeface="Calibri"/>
                <a:cs typeface="Calibri"/>
              </a:rPr>
              <a:t>I'm happy to introduce my colleagues, who will tell you a little about their roles here at Seramount. </a:t>
            </a:r>
            <a:endParaRPr lang="en-US" sz="1800" dirty="0">
              <a:solidFill>
                <a:schemeClr val="bg1"/>
              </a:solidFill>
            </a:endParaRPr>
          </a:p>
          <a:p>
            <a:pPr>
              <a:defRPr/>
            </a:pPr>
            <a:endParaRPr lang="en-US" sz="1800" dirty="0">
              <a:solidFill>
                <a:schemeClr val="bg1"/>
              </a:solidFill>
            </a:endParaRPr>
          </a:p>
          <a:p>
            <a:pPr>
              <a:defRPr/>
            </a:pPr>
            <a:r>
              <a:rPr lang="en-US" sz="1800" dirty="0">
                <a:latin typeface="Calibri"/>
                <a:cs typeface="Calibri"/>
              </a:rPr>
              <a:t>[</a:t>
            </a:r>
            <a:r>
              <a:rPr lang="en-US" sz="1800" b="1" dirty="0">
                <a:latin typeface="Calibri"/>
                <a:cs typeface="Calibri"/>
              </a:rPr>
              <a:t>RUMBI</a:t>
            </a:r>
            <a:r>
              <a:rPr lang="en-US" sz="1800" dirty="0">
                <a:latin typeface="Calibri"/>
                <a:cs typeface="Calibri"/>
              </a:rPr>
              <a:t>] Hi everyone, I am Rumbi </a:t>
            </a:r>
            <a:r>
              <a:rPr lang="en-US" sz="1800" dirty="0" err="1">
                <a:latin typeface="Calibri"/>
                <a:cs typeface="Calibri"/>
              </a:rPr>
              <a:t>Petrozzello</a:t>
            </a:r>
            <a:r>
              <a:rPr lang="en-US" sz="1800" dirty="0">
                <a:latin typeface="Calibri"/>
                <a:cs typeface="Calibri"/>
              </a:rPr>
              <a:t> </a:t>
            </a:r>
            <a:r>
              <a:rPr lang="en-US" sz="1800" dirty="0">
                <a:effectLst/>
                <a:latin typeface="Calibri"/>
                <a:ea typeface="Calibri"/>
                <a:cs typeface="Calibri"/>
              </a:rPr>
              <a:t>(she/her pronouns) </a:t>
            </a:r>
            <a:r>
              <a:rPr lang="en-US" sz="1800" b="1" dirty="0">
                <a:effectLst/>
                <a:latin typeface="Calibri"/>
                <a:ea typeface="Calibri" panose="020F0502020204030204" pitchFamily="34" charset="0"/>
                <a:cs typeface="Calibri"/>
              </a:rPr>
              <a:t>(give visual description of yourself – hair color, eye color, what you are wearing, description of the space you are in)</a:t>
            </a:r>
            <a:r>
              <a:rPr lang="en-US" sz="1800" dirty="0">
                <a:effectLst/>
                <a:latin typeface="Calibri"/>
                <a:ea typeface="Calibri" panose="020F0502020204030204" pitchFamily="34" charset="0"/>
                <a:cs typeface="Calibri"/>
              </a:rPr>
              <a:t>. </a:t>
            </a:r>
            <a:r>
              <a:rPr lang="en-US" sz="1800" b="0" dirty="0">
                <a:effectLst/>
                <a:latin typeface="Calibri"/>
                <a:ea typeface="Calibri"/>
                <a:cs typeface="Calibri"/>
              </a:rPr>
              <a:t>I am</a:t>
            </a:r>
            <a:r>
              <a:rPr lang="en-US" sz="1800" b="0" i="0" dirty="0">
                <a:effectLst/>
                <a:latin typeface="Verdana"/>
                <a:ea typeface="Verdana"/>
              </a:rPr>
              <a:t> the Head of Strategy for the </a:t>
            </a:r>
            <a:r>
              <a:rPr lang="en-US" sz="1800" dirty="0">
                <a:effectLst/>
                <a:latin typeface="Calibri"/>
                <a:ea typeface="Calibri"/>
                <a:cs typeface="Calibri"/>
              </a:rPr>
              <a:t>Consulting team here at Seramount, I help organizations </a:t>
            </a:r>
            <a:r>
              <a:rPr lang="en-US" sz="1800" dirty="0">
                <a:latin typeface="Calibri"/>
                <a:ea typeface="Calibri"/>
                <a:cs typeface="Calibri"/>
              </a:rPr>
              <a:t>___</a:t>
            </a:r>
            <a:r>
              <a:rPr lang="en-US" sz="1800" dirty="0">
                <a:effectLst/>
                <a:latin typeface="Calibri"/>
                <a:ea typeface="Calibri"/>
                <a:cs typeface="Calibri"/>
              </a:rPr>
              <a:t> to tackle complex workplace culture and talent challenges.</a:t>
            </a:r>
          </a:p>
          <a:p>
            <a:pPr>
              <a:defRPr/>
            </a:pPr>
            <a:endParaRPr lang="en-US" sz="1800" dirty="0">
              <a:solidFill>
                <a:schemeClr val="bg1"/>
              </a:solidFill>
              <a:effectLst/>
              <a:latin typeface="Calibri"/>
              <a:ea typeface="Calibri" panose="020F0502020204030204" pitchFamily="34" charset="0"/>
              <a:cs typeface="Calibri"/>
            </a:endParaRPr>
          </a:p>
          <a:p>
            <a:pPr>
              <a:defRPr/>
            </a:pPr>
            <a:r>
              <a:rPr lang="en-US" sz="1800" dirty="0">
                <a:latin typeface="Calibri"/>
                <a:cs typeface="Calibri"/>
              </a:rPr>
              <a:t>[</a:t>
            </a:r>
            <a:r>
              <a:rPr lang="en-US" sz="1800" b="1" dirty="0">
                <a:latin typeface="Calibri"/>
                <a:cs typeface="Calibri"/>
              </a:rPr>
              <a:t>ZSOFIA</a:t>
            </a:r>
            <a:r>
              <a:rPr lang="en-US" sz="1800" dirty="0">
                <a:latin typeface="Calibri"/>
                <a:cs typeface="Calibri"/>
              </a:rPr>
              <a:t>] Hi everyone, I am Zsofia Duarte </a:t>
            </a:r>
            <a:r>
              <a:rPr lang="en-US" sz="1800" dirty="0">
                <a:effectLst/>
                <a:latin typeface="Calibri"/>
                <a:ea typeface="Calibri"/>
                <a:cs typeface="Calibri"/>
              </a:rPr>
              <a:t>(she/her pronouns) </a:t>
            </a:r>
            <a:r>
              <a:rPr lang="en-US" sz="1800" b="1" dirty="0">
                <a:effectLst/>
                <a:latin typeface="Calibri"/>
                <a:ea typeface="Calibri" panose="020F0502020204030204" pitchFamily="34" charset="0"/>
                <a:cs typeface="Calibri"/>
              </a:rPr>
              <a:t>(give visual description of yourself – hair color, eye color, what you are wearing, description of the space you are in)</a:t>
            </a:r>
            <a:r>
              <a:rPr lang="en-US" sz="1800" dirty="0">
                <a:effectLst/>
                <a:latin typeface="Calibri"/>
                <a:ea typeface="Calibri" panose="020F0502020204030204" pitchFamily="34" charset="0"/>
                <a:cs typeface="Calibri"/>
              </a:rPr>
              <a:t>. </a:t>
            </a:r>
            <a:r>
              <a:rPr lang="en-US" sz="1800" b="0" dirty="0">
                <a:effectLst/>
                <a:latin typeface="Calibri"/>
                <a:ea typeface="Calibri"/>
                <a:cs typeface="Calibri"/>
              </a:rPr>
              <a:t>I am</a:t>
            </a:r>
            <a:r>
              <a:rPr lang="en-US" sz="1800" b="0" i="0" dirty="0">
                <a:effectLst/>
                <a:latin typeface="Verdana"/>
                <a:ea typeface="Verdana"/>
              </a:rPr>
              <a:t> a Director </a:t>
            </a:r>
            <a:r>
              <a:rPr lang="en-US" sz="1800" dirty="0">
                <a:effectLst/>
                <a:latin typeface="Calibri"/>
                <a:ea typeface="Calibri"/>
                <a:cs typeface="Calibri"/>
              </a:rPr>
              <a:t>of Consulting here at Seramount, I help organizations </a:t>
            </a:r>
            <a:r>
              <a:rPr lang="en-US" sz="1800" dirty="0">
                <a:latin typeface="Calibri"/>
                <a:ea typeface="Calibri"/>
                <a:cs typeface="Calibri"/>
              </a:rPr>
              <a:t>___</a:t>
            </a:r>
            <a:r>
              <a:rPr lang="en-US" sz="1800" dirty="0">
                <a:effectLst/>
                <a:latin typeface="Calibri"/>
                <a:ea typeface="Calibri"/>
                <a:cs typeface="Calibri"/>
              </a:rPr>
              <a:t> to tackle complex workplace culture and talent challenges.</a:t>
            </a:r>
          </a:p>
          <a:p>
            <a:pPr>
              <a:defRPr/>
            </a:pPr>
            <a:endParaRPr lang="en-US" sz="1800" dirty="0">
              <a:solidFill>
                <a:schemeClr val="bg1"/>
              </a:solidFill>
              <a:effectLst/>
              <a:latin typeface="Calibri"/>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3</a:t>
            </a:fld>
            <a:endParaRPr lang="en-US" dirty="0"/>
          </a:p>
        </p:txBody>
      </p:sp>
    </p:spTree>
    <p:extLst>
      <p:ext uri="{BB962C8B-B14F-4D97-AF65-F5344CB8AC3E}">
        <p14:creationId xmlns:p14="http://schemas.microsoft.com/office/powerpoint/2010/main" val="430442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Rumbi</a:t>
            </a:r>
          </a:p>
        </p:txBody>
      </p:sp>
      <p:sp>
        <p:nvSpPr>
          <p:cNvPr id="4" name="Slide Number Placeholder 3"/>
          <p:cNvSpPr>
            <a:spLocks noGrp="1"/>
          </p:cNvSpPr>
          <p:nvPr>
            <p:ph type="sldNum" sz="quarter" idx="5"/>
          </p:nvPr>
        </p:nvSpPr>
        <p:spPr/>
        <p:txBody>
          <a:bodyPr/>
          <a:lstStyle/>
          <a:p>
            <a:fld id="{69B7F73B-D47E-4284-9FD1-C3F3534F315F}" type="slidenum">
              <a:rPr lang="en-US" smtClean="0"/>
              <a:t>4</a:t>
            </a:fld>
            <a:endParaRPr lang="en-US"/>
          </a:p>
        </p:txBody>
      </p:sp>
    </p:spTree>
    <p:extLst>
      <p:ext uri="{BB962C8B-B14F-4D97-AF65-F5344CB8AC3E}">
        <p14:creationId xmlns:p14="http://schemas.microsoft.com/office/powerpoint/2010/main" val="537535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Rumbi</a:t>
            </a:r>
            <a:r>
              <a:rPr lang="en-US" dirty="0"/>
              <a:t> to share…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With increased attention to social issues in the last few years, both in the U.S. and globally, organizations have given diversity, equity, and inclusion (DEI) increased attention—both positively and negatively. This attention has come in the form of public statements, budget adjustments, and monetary investments. Many organizational leaders seem genuinely disheartened by domestic and international inequities and personally moved to investigate and remedy those present in their workplaces.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Throughout our 40+ years of research, advisory, and consulting at Seramount, we have watched senior leaders be quick to throw money—at times up to millions—at their DEI challenges. And since 2020, this tendency to invest in a reactionary, rather than </a:t>
            </a:r>
            <a:r>
              <a:rPr lang="en-US" sz="1200" i="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informed </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way, has only increased. Leaders are funding popularized and “quick fix” DEI solutions rather than stepping back </a:t>
            </a:r>
            <a:r>
              <a:rPr lang="en-US" sz="1200" dirty="0">
                <a:solidFill>
                  <a:srgbClr val="333E48"/>
                </a:solidFill>
                <a:latin typeface="Verdana" panose="020B0604030504040204" pitchFamily="34" charset="0"/>
                <a:ea typeface="Verdana" panose="020B0604030504040204" pitchFamily="34" charset="0"/>
                <a:cs typeface="Times New Roman" panose="02020603050405020304" pitchFamily="18" charset="0"/>
              </a:rPr>
              <a:t>to</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strategically address the root causes of their "DEI problems.”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The quote on the bottom is from a CDO partner who implemented an unconscious bias training after the murder of George Floyd, just because he felt it was imperative to do </a:t>
            </a:r>
            <a:r>
              <a:rPr lang="en-US" sz="1200" i="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something</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a:t>
            </a:r>
          </a:p>
          <a:p>
            <a:endParaRPr lang="en-US" dirty="0"/>
          </a:p>
        </p:txBody>
      </p:sp>
      <p:sp>
        <p:nvSpPr>
          <p:cNvPr id="4" name="Slide Number Placeholder 3"/>
          <p:cNvSpPr>
            <a:spLocks noGrp="1"/>
          </p:cNvSpPr>
          <p:nvPr>
            <p:ph type="sldNum" sz="quarter" idx="5"/>
          </p:nvPr>
        </p:nvSpPr>
        <p:spPr/>
        <p:txBody>
          <a:bodyPr/>
          <a:lstStyle/>
          <a:p>
            <a:fld id="{BF4803AB-2594-4B0A-8DC3-A3880FE8631C}" type="slidenum">
              <a:rPr lang="en-US" smtClean="0"/>
              <a:pPr/>
              <a:t>5</a:t>
            </a:fld>
            <a:endParaRPr lang="en-US" dirty="0"/>
          </a:p>
        </p:txBody>
      </p:sp>
    </p:spTree>
    <p:extLst>
      <p:ext uri="{BB962C8B-B14F-4D97-AF65-F5344CB8AC3E}">
        <p14:creationId xmlns:p14="http://schemas.microsoft.com/office/powerpoint/2010/main" val="2300241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Rumbi</a:t>
            </a:r>
            <a:r>
              <a:rPr lang="en-US" dirty="0"/>
              <a:t> to share…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Because so few organizations listen to their employees to learn the </a:t>
            </a:r>
            <a:r>
              <a:rPr lang="en-US" sz="1200" i="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root causes</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of organizational talent issues, </a:t>
            </a:r>
            <a:r>
              <a:rPr lang="en-US" sz="1200" dirty="0">
                <a:solidFill>
                  <a:srgbClr val="333E48"/>
                </a:solidFill>
                <a:latin typeface="Verdana" panose="020B0604030504040204" pitchFamily="34" charset="0"/>
                <a:ea typeface="Verdana" panose="020B0604030504040204" pitchFamily="34" charset="0"/>
                <a:cs typeface="Times New Roman" panose="02020603050405020304" pitchFamily="18" charset="0"/>
              </a:rPr>
              <a:t>t</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here is often pressure from all sides to take immediate action and provide immediate solutions</a:t>
            </a:r>
            <a:r>
              <a:rPr lang="en-US" sz="1200" dirty="0">
                <a:solidFill>
                  <a:srgbClr val="333E48"/>
                </a:solidFill>
                <a:latin typeface="Verdana" panose="020B0604030504040204" pitchFamily="34" charset="0"/>
                <a:ea typeface="Verdana" panose="020B0604030504040204" pitchFamily="34" charset="0"/>
                <a:cs typeface="Times New Roman" panose="02020603050405020304" pitchFamily="18" charset="0"/>
              </a:rPr>
              <a:t>. This means t</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here is simply no time to hear about the employee experience to learn why certain talent challenges are showing up in data. Resultingly, few organizations know what they are solving for, so the initiatives that they are implementing becomes guess-work. </a:t>
            </a:r>
          </a:p>
          <a:p>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Many DEI efforts to advance talent objectives and improve the employee experience are taken in response to an immediate or perceived need. They are often either </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risk-driven</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(fear of being sued and/or not following laws and regulations) or </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initiative-driven</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(desire to do something along with a mere guess at what will work) and therefore, do not have an impact. These </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risk-driven </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or </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initiative-driven</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DEI efforts are often short-term projects owned exclusively by CDOs to respond to immediate or perceived need. It is still the exception rather than the norm for organizations to listen to, learn from, and map out the employee experience to inform talent objectives.</a:t>
            </a:r>
          </a:p>
        </p:txBody>
      </p:sp>
      <p:sp>
        <p:nvSpPr>
          <p:cNvPr id="4" name="Slide Number Placeholder 3"/>
          <p:cNvSpPr>
            <a:spLocks noGrp="1"/>
          </p:cNvSpPr>
          <p:nvPr>
            <p:ph type="sldNum" sz="quarter" idx="5"/>
          </p:nvPr>
        </p:nvSpPr>
        <p:spPr/>
        <p:txBody>
          <a:bodyPr/>
          <a:lstStyle/>
          <a:p>
            <a:fld id="{BF4803AB-2594-4B0A-8DC3-A3880FE8631C}" type="slidenum">
              <a:rPr lang="en-US" smtClean="0"/>
              <a:pPr/>
              <a:t>6</a:t>
            </a:fld>
            <a:endParaRPr lang="en-US" dirty="0"/>
          </a:p>
        </p:txBody>
      </p:sp>
    </p:spTree>
    <p:extLst>
      <p:ext uri="{BB962C8B-B14F-4D97-AF65-F5344CB8AC3E}">
        <p14:creationId xmlns:p14="http://schemas.microsoft.com/office/powerpoint/2010/main" val="2008827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Zsofia </a:t>
            </a:r>
            <a:r>
              <a:rPr lang="en-US" b="0" dirty="0"/>
              <a:t>to share… </a:t>
            </a:r>
          </a:p>
          <a:p>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Thank you, Rumbi, for setting the stage for the next portion of our program where we’ll be diving into the Talent Strategy Maturity Model.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endParaRPr lang="en-US" dirty="0"/>
          </a:p>
        </p:txBody>
      </p:sp>
      <p:sp>
        <p:nvSpPr>
          <p:cNvPr id="4" name="Slide Number Placeholder 3"/>
          <p:cNvSpPr>
            <a:spLocks noGrp="1"/>
          </p:cNvSpPr>
          <p:nvPr>
            <p:ph type="sldNum" sz="quarter" idx="5"/>
          </p:nvPr>
        </p:nvSpPr>
        <p:spPr/>
        <p:txBody>
          <a:bodyPr/>
          <a:lstStyle/>
          <a:p>
            <a:fld id="{69B7F73B-D47E-4284-9FD1-C3F3534F315F}" type="slidenum">
              <a:rPr lang="en-US" smtClean="0"/>
              <a:t>7</a:t>
            </a:fld>
            <a:endParaRPr lang="en-US"/>
          </a:p>
        </p:txBody>
      </p:sp>
    </p:spTree>
    <p:extLst>
      <p:ext uri="{BB962C8B-B14F-4D97-AF65-F5344CB8AC3E}">
        <p14:creationId xmlns:p14="http://schemas.microsoft.com/office/powerpoint/2010/main" val="4234691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Zsofia </a:t>
            </a:r>
            <a:r>
              <a:rPr lang="en-US" b="0" dirty="0"/>
              <a:t>to share… </a:t>
            </a:r>
          </a:p>
          <a:p>
            <a:endParaRPr lang="en-US" b="1" dirty="0"/>
          </a:p>
          <a:p>
            <a:r>
              <a:rPr lang="en-US" b="0" dirty="0"/>
              <a:t>When our partners come to us with a set of challenges that may be presenting in their data, we’ve realized a pattern in the fact that these challenges are often the result of what we have coined a “selective strategy.” This is when organizations are reactively offering programs and initiatives without developing an informed strategy to drive meaningful change. Rumbi mentioned a few examples of these sorts of initiatives earlier when she was talking about those ”quick fix” reactions to house on fire issues, aiming to be legally compliant, or trying to appease senior leadership by coming up with quick solutions to problems presenting in your data. </a:t>
            </a:r>
          </a:p>
          <a:p>
            <a:endParaRPr lang="en-US" b="0" dirty="0"/>
          </a:p>
          <a:p>
            <a:r>
              <a:rPr lang="en-US" b="0" dirty="0"/>
              <a:t>Our goal is to provide our partners with the right employee listening tools to help them move to an informed strategy. This means that you are proactively targeting efforts to meaningfully enhance your employees’ experience and well-being through known drivers. </a:t>
            </a:r>
          </a:p>
          <a:p>
            <a:r>
              <a:rPr lang="en-US" b="0" dirty="0"/>
              <a:t>----</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For effective and long-term progress on talent objectives, organizations must leverage best-practice research AND listen to their employees. By listening to employees to get at root cause, organizations can develop an </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informed talent strategy, </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where employee insights inform</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what talent best practices you deploy in your organization.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We’ve identified three pillars that define and advance an </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informed talent strategy:</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a:t>
            </a:r>
            <a:r>
              <a:rPr lang="en-US" sz="1200" i="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strategic objectives-led, leadership-led, and culturally embedded</a:t>
            </a:r>
            <a:r>
              <a:rPr lang="en-US" sz="1200" i="1"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 </a:t>
            </a:r>
            <a:r>
              <a:rPr lang="en-US" sz="1200"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Best practice talent strategies are</a:t>
            </a:r>
            <a:r>
              <a:rPr lang="en-US" sz="1200" b="1"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 informed</a:t>
            </a:r>
            <a:r>
              <a:rPr lang="en-US" sz="1200"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 by </a:t>
            </a:r>
            <a:r>
              <a:rPr lang="en-US" sz="1200" i="1"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strategic objectives</a:t>
            </a:r>
            <a:r>
              <a:rPr lang="en-US" sz="1200" i="1" dirty="0">
                <a:solidFill>
                  <a:srgbClr val="333E48"/>
                </a:solidFill>
                <a:highlight>
                  <a:srgbClr val="FFFF00"/>
                </a:highlight>
                <a:latin typeface="Verdana" panose="020B0604030504040204" pitchFamily="34" charset="0"/>
                <a:ea typeface="Verdana" panose="020B0604030504040204" pitchFamily="34" charset="0"/>
                <a:cs typeface="Times New Roman" panose="02020603050405020304" pitchFamily="18" charset="0"/>
              </a:rPr>
              <a:t> (</a:t>
            </a:r>
            <a:r>
              <a:rPr lang="en-US" sz="1200"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rather than hypothesized needs), are cascaded to all business function leaders to be </a:t>
            </a:r>
            <a:r>
              <a:rPr lang="en-US" sz="1200" i="1"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leadership-led</a:t>
            </a:r>
            <a:r>
              <a:rPr lang="en-US" sz="1200"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 and then scaled to become an organization-wide </a:t>
            </a:r>
            <a:r>
              <a:rPr lang="en-US" sz="1200" i="1"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culturally-embedded</a:t>
            </a:r>
            <a:r>
              <a:rPr lang="en-US" sz="1200" dirty="0">
                <a:solidFill>
                  <a:srgbClr val="333E48"/>
                </a:solidFill>
                <a:effectLst/>
                <a:highlight>
                  <a:srgbClr val="FFFF00"/>
                </a:highlight>
                <a:latin typeface="Verdana" panose="020B0604030504040204" pitchFamily="34" charset="0"/>
                <a:ea typeface="Verdana" panose="020B0604030504040204" pitchFamily="34" charset="0"/>
                <a:cs typeface="Times New Roman" panose="02020603050405020304" pitchFamily="18" charset="0"/>
              </a:rPr>
              <a:t> business imperative. </a:t>
            </a:r>
          </a:p>
          <a:p>
            <a:endParaRPr lang="en-US" b="1" dirty="0"/>
          </a:p>
          <a:p>
            <a:r>
              <a:rPr lang="en-US" b="1" dirty="0"/>
              <a:t>Strategic Objectives Led: </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DEI solutions on the employee experience must be strategically focused on making progress on a </a:t>
            </a:r>
            <a:r>
              <a:rPr lang="en-US" sz="1200" i="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defined </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set of </a:t>
            </a:r>
            <a:r>
              <a:rPr lang="en-US" sz="1200" i="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known drivers</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of employee success. </a:t>
            </a:r>
            <a:endPar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Example: </a:t>
            </a:r>
            <a:r>
              <a:rPr lang="en-US"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One CDO knew their turnover rate for female middle managers, but they do not know </a:t>
            </a:r>
            <a:r>
              <a:rPr lang="en-US" sz="1200" i="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why</a:t>
            </a:r>
            <a:r>
              <a:rPr lang="en-US"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their middle managers were leaving. They did not know the root cause. As a result, they were </a:t>
            </a:r>
            <a:r>
              <a:rPr lang="en-US" sz="1200" i="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guessing </a:t>
            </a:r>
            <a:r>
              <a:rPr lang="en-US"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the solution. This leader came to us after they had been trying, unsuccessfully, to advance their DEI talent objectives and build a retention strategy only around their lagging indicators, or the turnover rate.</a:t>
            </a:r>
            <a:endParaRPr lang="en-US" sz="1200" dirty="0">
              <a:solidFill>
                <a:schemeClr val="bg1"/>
              </a:solidFill>
            </a:endParaRPr>
          </a:p>
          <a:p>
            <a:pPr marL="171450" indent="-171450">
              <a:buFont typeface="Arial" panose="020B0604020202020204" pitchFamily="34" charset="0"/>
              <a:buChar char="•"/>
            </a:pP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Most organizations listen through engagement surveys or traditional focus groups</a:t>
            </a:r>
            <a:r>
              <a:rPr lang="en-US" sz="1200" dirty="0">
                <a:solidFill>
                  <a:srgbClr val="333E48"/>
                </a:solidFill>
                <a:latin typeface="Verdana" panose="020B0604030504040204" pitchFamily="34" charset="0"/>
                <a:ea typeface="Verdana" panose="020B0604030504040204" pitchFamily="34" charset="0"/>
                <a:cs typeface="Times New Roman" panose="02020603050405020304" pitchFamily="18" charset="0"/>
              </a:rPr>
              <a:t>, b</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ut those alone are unable to capture true leading indicators. Instead, you need to listen to employees in a way that offers complete anonymity and psychological safety as well as captures both qualitative and quantitative data. </a:t>
            </a:r>
            <a:endPar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endParaRPr>
          </a:p>
          <a:p>
            <a:pPr marL="171450" indent="-171450">
              <a:buFont typeface="Arial" panose="020B0604020202020204" pitchFamily="34" charset="0"/>
              <a:buChar char="•"/>
            </a:pPr>
            <a:endPar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Leadership-Led: </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Aligned leaders must drive progress on the defined set of known drivers of employee success, or the strategic objectives on the employee experience. Leaders set the tone at the top and shape the culture of an organization. As a result, they determine the day-to-day employee experience. If leaders are not driving progress on a defined set of known drivers of employee success, how can anyone believe that anything will be done to improve the employee experience? When all leaders drive DEI progress, and especially the talent objectives, DEI can become an integral part of the organization’s culture.</a:t>
            </a:r>
          </a:p>
          <a:p>
            <a:pPr marL="0" indent="0">
              <a:buFont typeface="Arial" panose="020B0604020202020204" pitchFamily="34" charset="0"/>
              <a:buNone/>
            </a:pPr>
            <a:endParaRPr lang="en-US" sz="1200" b="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Culturally-Embedded: </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Organizational culture shapes and informs individual employee behavior, both good and bad. For a work environment to shape employees to behave inclusively, the workplace culture must be one that drives and rewards equitable employee experiences, at the individual employee behavioral level. The workplace culture must be one in which every individual, from senior leadership to junior employees, are responsible for diverse, equitable, and inclusive values, attitudes, and beliefs and advancing DEI talent objectives, rather than leaving the responsibility to a separate team or department.</a:t>
            </a:r>
          </a:p>
          <a:p>
            <a:endParaRPr lang="en-US" b="0" dirty="0"/>
          </a:p>
        </p:txBody>
      </p:sp>
      <p:sp>
        <p:nvSpPr>
          <p:cNvPr id="4" name="Slide Number Placeholder 3"/>
          <p:cNvSpPr>
            <a:spLocks noGrp="1"/>
          </p:cNvSpPr>
          <p:nvPr>
            <p:ph type="sldNum" sz="quarter" idx="5"/>
          </p:nvPr>
        </p:nvSpPr>
        <p:spPr/>
        <p:txBody>
          <a:bodyPr/>
          <a:lstStyle/>
          <a:p>
            <a:fld id="{BF4803AB-2594-4B0A-8DC3-A3880FE8631C}" type="slidenum">
              <a:rPr lang="en-US" smtClean="0"/>
              <a:pPr/>
              <a:t>8</a:t>
            </a:fld>
            <a:endParaRPr lang="en-US" dirty="0"/>
          </a:p>
        </p:txBody>
      </p:sp>
    </p:spTree>
    <p:extLst>
      <p:ext uri="{BB962C8B-B14F-4D97-AF65-F5344CB8AC3E}">
        <p14:creationId xmlns:p14="http://schemas.microsoft.com/office/powerpoint/2010/main" val="1868740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Rumbi </a:t>
            </a:r>
            <a:r>
              <a:rPr lang="en-US" b="0" dirty="0"/>
              <a:t>to share… </a:t>
            </a:r>
          </a:p>
          <a:p>
            <a:endParaRPr lang="en-US" b="1" dirty="0"/>
          </a:p>
          <a:p>
            <a:r>
              <a:rPr lang="en-US" b="1" dirty="0"/>
              <a:t>Risk Driven: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What You Experience: </a:t>
            </a:r>
            <a:r>
              <a:rPr lang="en-US" sz="12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Legal has a heavy hand in all DEI initiatives, as all efforts are driven by: (a) resolving existing complaints, (b) fear of future complains, and/or (c) public disclosure requirements </a:t>
            </a:r>
          </a:p>
          <a:p>
            <a:pPr marL="171450" indent="-171450">
              <a:buFont typeface="Arial" panose="020B0604020202020204" pitchFamily="34" charset="0"/>
              <a:buChar char="•"/>
            </a:pPr>
            <a:endParaRPr lang="en-US" b="1" dirty="0"/>
          </a:p>
          <a:p>
            <a:pPr marL="0" indent="0">
              <a:buFont typeface="Arial" panose="020B0604020202020204" pitchFamily="34" charset="0"/>
              <a:buNone/>
            </a:pPr>
            <a:r>
              <a:rPr lang="en-US" b="1" dirty="0"/>
              <a:t>Initiative Driven: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What You Experience: </a:t>
            </a:r>
            <a:r>
              <a:rPr lang="en-US" sz="1200" dirty="0">
                <a:effectLst/>
                <a:latin typeface="Verdana" panose="020B0604030504040204" pitchFamily="34" charset="0"/>
                <a:ea typeface="Verdana" panose="020B0604030504040204" pitchFamily="34" charset="0"/>
                <a:cs typeface="Verdana" panose="020B0604030504040204" pitchFamily="34" charset="0"/>
              </a:rPr>
              <a:t>DEI initiatives occur ad hoc reacting to (a) requests from senior leaders with passion projects, (b) demands from a collection of employees, and/or (c) impact from an external socio-political demand or movement </a:t>
            </a:r>
            <a:endParaRPr lang="en-US" sz="1200" dirty="0">
              <a:solidFill>
                <a:srgbClr val="333E48"/>
              </a:solidFill>
              <a:effectLst/>
              <a:latin typeface="Verdana" panose="020B0604030504040204" pitchFamily="34" charset="0"/>
              <a:ea typeface="Verdana" panose="020B0604030504040204" pitchFamily="34" charset="0"/>
              <a:cs typeface="Verdana" panose="020B0604030504040204" pitchFamily="34" charset="0"/>
            </a:endParaRPr>
          </a:p>
          <a:p>
            <a:pPr marL="171450" indent="-171450">
              <a:buFont typeface="Arial" panose="020B0604020202020204" pitchFamily="34" charset="0"/>
              <a:buChar char="•"/>
            </a:pPr>
            <a:endParaRPr lang="en-US" b="1" dirty="0"/>
          </a:p>
          <a:p>
            <a:pPr marL="0" indent="0">
              <a:buFont typeface="Arial" panose="020B0604020202020204" pitchFamily="34" charset="0"/>
              <a:buNone/>
            </a:pPr>
            <a:r>
              <a:rPr lang="en-US" b="1" dirty="0"/>
              <a:t>Strategic Objective Led: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What You Do: </a:t>
            </a:r>
            <a:r>
              <a:rPr lang="en-US" sz="1200" dirty="0">
                <a:effectLst/>
                <a:latin typeface="Verdana" panose="020B0604030504040204" pitchFamily="34" charset="0"/>
                <a:ea typeface="Verdana" panose="020B0604030504040204" pitchFamily="34" charset="0"/>
                <a:cs typeface="Verdana" panose="020B0604030504040204" pitchFamily="34" charset="0"/>
              </a:rPr>
              <a:t>Formally listen to your employees, analyze employee listening data to learn their employee experience, choose which employee metrics you want to action on, and create your evidence-based action plan </a:t>
            </a:r>
            <a:endParaRPr lang="en-US" sz="1200" dirty="0">
              <a:solidFill>
                <a:srgbClr val="333E48"/>
              </a:solidFill>
              <a:effectLst/>
              <a:latin typeface="Verdana" panose="020B0604030504040204" pitchFamily="34" charset="0"/>
              <a:ea typeface="Verdana" panose="020B0604030504040204" pitchFamily="34" charset="0"/>
              <a:cs typeface="Verdana" panose="020B060403050404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What You </a:t>
            </a:r>
            <a:r>
              <a:rPr lang="en-US" sz="1200" b="1" dirty="0">
                <a:solidFill>
                  <a:srgbClr val="333E48"/>
                </a:solidFill>
                <a:latin typeface="Verdana" panose="020B0604030504040204" pitchFamily="34" charset="0"/>
                <a:ea typeface="Verdana" panose="020B0604030504040204" pitchFamily="34" charset="0"/>
                <a:cs typeface="Times New Roman" panose="02020603050405020304" pitchFamily="18" charset="0"/>
              </a:rPr>
              <a:t>Observe</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a:t>
            </a:r>
            <a:r>
              <a:rPr lang="en-US" sz="1200" dirty="0">
                <a:effectLst/>
                <a:latin typeface="Verdana" panose="020B0604030504040204" pitchFamily="34" charset="0"/>
                <a:ea typeface="Verdana" panose="020B0604030504040204" pitchFamily="34" charset="0"/>
                <a:cs typeface="Verdana" panose="020B0604030504040204" pitchFamily="34" charset="0"/>
              </a:rPr>
              <a:t>Employees feel heard and like valuable stakeholders, DEI programming has impact on the employee experience, and DEI council have metric-driven goals </a:t>
            </a:r>
            <a:endParaRPr lang="en-US" sz="1200" dirty="0">
              <a:solidFill>
                <a:srgbClr val="333E48"/>
              </a:solidFill>
              <a:effectLst/>
              <a:latin typeface="Verdana" panose="020B0604030504040204" pitchFamily="34" charset="0"/>
              <a:ea typeface="Verdana" panose="020B0604030504040204" pitchFamily="34" charset="0"/>
              <a:cs typeface="Verdana" panose="020B0604030504040204" pitchFamily="34" charset="0"/>
            </a:endParaRPr>
          </a:p>
          <a:p>
            <a:pPr marL="171450" indent="-171450">
              <a:buFont typeface="Arial" panose="020B0604020202020204" pitchFamily="34" charset="0"/>
              <a:buChar char="•"/>
            </a:pPr>
            <a:endParaRPr lang="en-US" b="1" dirty="0"/>
          </a:p>
          <a:p>
            <a:pPr marL="0" indent="0">
              <a:buFont typeface="Arial" panose="020B0604020202020204" pitchFamily="34" charset="0"/>
              <a:buNone/>
            </a:pPr>
            <a:r>
              <a:rPr lang="en-US" b="1" dirty="0"/>
              <a:t>Leadership Led: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What You Do: </a:t>
            </a:r>
            <a:r>
              <a:rPr lang="en-US" sz="1200" dirty="0">
                <a:effectLst/>
                <a:latin typeface="Verdana" panose="020B0604030504040204" pitchFamily="34" charset="0"/>
                <a:ea typeface="Verdana" panose="020B0604030504040204" pitchFamily="34" charset="0"/>
                <a:cs typeface="Verdana" panose="020B0604030504040204" pitchFamily="34" charset="0"/>
              </a:rPr>
              <a:t>Strategically distribute your evidence-based action plan to all </a:t>
            </a:r>
            <a:r>
              <a:rPr lang="en-US" sz="1200" i="1" dirty="0">
                <a:effectLst/>
                <a:latin typeface="Verdana" panose="020B0604030504040204" pitchFamily="34" charset="0"/>
                <a:ea typeface="Verdana" panose="020B0604030504040204" pitchFamily="34" charset="0"/>
                <a:cs typeface="Verdana" panose="020B0604030504040204" pitchFamily="34" charset="0"/>
              </a:rPr>
              <a:t>organizational leaders</a:t>
            </a:r>
            <a:r>
              <a:rPr lang="en-US" sz="1200" dirty="0">
                <a:effectLst/>
                <a:latin typeface="Verdana" panose="020B0604030504040204" pitchFamily="34" charset="0"/>
                <a:ea typeface="Verdana" panose="020B0604030504040204" pitchFamily="34" charset="0"/>
                <a:cs typeface="Verdana" panose="020B0604030504040204" pitchFamily="34" charset="0"/>
              </a:rPr>
              <a:t> and engage them in strategy activation for them to (a) understand the leading indicators for change and (b) understand their unique role in creating and sustaining progress </a:t>
            </a:r>
            <a:endParaRPr lang="en-US" sz="1200" dirty="0">
              <a:solidFill>
                <a:srgbClr val="333E48"/>
              </a:solidFill>
              <a:effectLst/>
              <a:latin typeface="Verdana" panose="020B0604030504040204" pitchFamily="34" charset="0"/>
              <a:ea typeface="Verdana" panose="020B0604030504040204" pitchFamily="34" charset="0"/>
              <a:cs typeface="Verdana" panose="020B060403050404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What You </a:t>
            </a:r>
            <a:r>
              <a:rPr lang="en-US" sz="1200" b="1" dirty="0">
                <a:solidFill>
                  <a:srgbClr val="333E48"/>
                </a:solidFill>
                <a:latin typeface="Verdana" panose="020B0604030504040204" pitchFamily="34" charset="0"/>
                <a:ea typeface="Verdana" panose="020B0604030504040204" pitchFamily="34" charset="0"/>
                <a:cs typeface="Times New Roman" panose="02020603050405020304" pitchFamily="18" charset="0"/>
              </a:rPr>
              <a:t>Observe</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a:t>
            </a:r>
            <a:r>
              <a:rPr lang="en-US" sz="1200" dirty="0">
                <a:effectLst/>
                <a:latin typeface="Verdana" panose="020B0604030504040204" pitchFamily="34" charset="0"/>
                <a:ea typeface="Verdana" panose="020B0604030504040204" pitchFamily="34" charset="0"/>
                <a:cs typeface="Times New Roman" panose="02020603050405020304" pitchFamily="18" charset="0"/>
              </a:rPr>
              <a:t>All leaders are aligned in solving the same problem and following the same evidence-based action plan; The CDO and corresponding team no longer own 100% of DEI talent strategy work but rather advise on all leaders’ DEI work </a:t>
            </a:r>
            <a:endParaRPr lang="en-US" sz="1200" dirty="0">
              <a:solidFill>
                <a:srgbClr val="333E48"/>
              </a:solidFill>
              <a:effectLst/>
              <a:latin typeface="Verdana" panose="020B0604030504040204" pitchFamily="34" charset="0"/>
              <a:ea typeface="Verdana" panose="020B0604030504040204" pitchFamily="34" charset="0"/>
              <a:cs typeface="Verdana" panose="020B0604030504040204" pitchFamily="34" charset="0"/>
            </a:endParaRPr>
          </a:p>
          <a:p>
            <a:pPr marL="171450" indent="-171450">
              <a:buFont typeface="Arial" panose="020B0604020202020204" pitchFamily="34" charset="0"/>
              <a:buChar char="•"/>
            </a:pPr>
            <a:endParaRPr lang="en-US" b="1" dirty="0"/>
          </a:p>
          <a:p>
            <a:pPr marL="0" indent="0">
              <a:buFont typeface="Arial" panose="020B0604020202020204" pitchFamily="34" charset="0"/>
              <a:buNone/>
            </a:pPr>
            <a:r>
              <a:rPr lang="en-US" b="1" dirty="0"/>
              <a:t>Culturally Embedded: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What You Do: </a:t>
            </a:r>
            <a:r>
              <a:rPr lang="en-US" sz="1200" dirty="0">
                <a:effectLst/>
                <a:latin typeface="Verdana" panose="020B0604030504040204" pitchFamily="34" charset="0"/>
                <a:ea typeface="Verdana" panose="020B0604030504040204" pitchFamily="34" charset="0"/>
                <a:cs typeface="Verdana" panose="020B0604030504040204" pitchFamily="34" charset="0"/>
              </a:rPr>
              <a:t>Strategically distribute your evidence-based action plan to the </a:t>
            </a:r>
            <a:r>
              <a:rPr lang="en-US" sz="1200" i="1" dirty="0">
                <a:effectLst/>
                <a:latin typeface="Verdana" panose="020B0604030504040204" pitchFamily="34" charset="0"/>
                <a:ea typeface="Verdana" panose="020B0604030504040204" pitchFamily="34" charset="0"/>
                <a:cs typeface="Verdana" panose="020B0604030504040204" pitchFamily="34" charset="0"/>
              </a:rPr>
              <a:t>entire organization </a:t>
            </a:r>
            <a:r>
              <a:rPr lang="en-US" sz="1200" dirty="0">
                <a:effectLst/>
                <a:latin typeface="Verdana" panose="020B0604030504040204" pitchFamily="34" charset="0"/>
                <a:ea typeface="Verdana" panose="020B0604030504040204" pitchFamily="34" charset="0"/>
                <a:cs typeface="Verdana" panose="020B0604030504040204" pitchFamily="34" charset="0"/>
              </a:rPr>
              <a:t>and engage them in strategy activation for them to (a) understand the leading indicators for change, (b) understand their unique role in creating and sustaining progress, and (c) understand the accountability mechanisms for sustaining progress; Strategically engage in continual year-over-year employee listening to inform evidence-based plans </a:t>
            </a:r>
            <a:endParaRPr lang="en-US" sz="1200" dirty="0">
              <a:solidFill>
                <a:srgbClr val="333E48"/>
              </a:solidFill>
              <a:effectLst/>
              <a:latin typeface="Verdana" panose="020B0604030504040204" pitchFamily="34" charset="0"/>
              <a:ea typeface="Verdana" panose="020B0604030504040204" pitchFamily="34" charset="0"/>
              <a:cs typeface="Verdana" panose="020B060403050404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What You </a:t>
            </a:r>
            <a:r>
              <a:rPr lang="en-US" sz="1200" b="1" dirty="0">
                <a:solidFill>
                  <a:srgbClr val="333E48"/>
                </a:solidFill>
                <a:latin typeface="Verdana" panose="020B0604030504040204" pitchFamily="34" charset="0"/>
                <a:ea typeface="Verdana" panose="020B0604030504040204" pitchFamily="34" charset="0"/>
                <a:cs typeface="Times New Roman" panose="02020603050405020304" pitchFamily="18" charset="0"/>
              </a:rPr>
              <a:t>Observe</a:t>
            </a:r>
            <a:r>
              <a:rPr lang="en-US" sz="1200" b="1"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 </a:t>
            </a:r>
            <a:r>
              <a:rPr lang="en-US" sz="1200" dirty="0">
                <a:effectLst/>
                <a:latin typeface="Verdana" panose="020B0604030504040204" pitchFamily="34" charset="0"/>
                <a:ea typeface="Verdana" panose="020B0604030504040204" pitchFamily="34" charset="0"/>
                <a:cs typeface="Times New Roman" panose="02020603050405020304" pitchFamily="18" charset="0"/>
              </a:rPr>
              <a:t>Role of the CDO and corresponding team shifts dramatically to exclusively provide strategic guidance to doers across the entire organization and support continual, progressive year-over-year listening efforts </a:t>
            </a:r>
            <a:endParaRPr lang="en-US" sz="1200" dirty="0">
              <a:solidFill>
                <a:srgbClr val="333E48"/>
              </a:solidFill>
              <a:effectLst/>
              <a:latin typeface="Verdana" panose="020B0604030504040204" pitchFamily="34" charset="0"/>
              <a:ea typeface="Verdana" panose="020B0604030504040204" pitchFamily="34" charset="0"/>
              <a:cs typeface="Verdana" panose="020B0604030504040204" pitchFamily="34" charset="0"/>
            </a:endParaRPr>
          </a:p>
          <a:p>
            <a:pPr marL="171450" indent="-171450">
              <a:buFont typeface="Arial" panose="020B0604020202020204" pitchFamily="34" charset="0"/>
              <a:buChar char="•"/>
            </a:pPr>
            <a:endParaRPr lang="en-US" b="1" dirty="0"/>
          </a:p>
          <a:p>
            <a:pPr marL="0" indent="0">
              <a:buFont typeface="Arial" panose="020B0604020202020204" pitchFamily="34" charset="0"/>
              <a:buNone/>
            </a:pPr>
            <a:r>
              <a:rPr lang="en-US" b="0" dirty="0"/>
              <a:t>And now I’m so excited to pass things over to </a:t>
            </a:r>
            <a:r>
              <a:rPr lang="en-US" b="0" dirty="0" err="1"/>
              <a:t>Rumbi</a:t>
            </a:r>
            <a:r>
              <a:rPr lang="en-US" b="0" dirty="0"/>
              <a:t> to lead us through our panel discussion with who amazing partners that we have worked with to help them move from a selective strategy to an informed strategy within this DEI maturity model…</a:t>
            </a:r>
          </a:p>
        </p:txBody>
      </p:sp>
      <p:sp>
        <p:nvSpPr>
          <p:cNvPr id="4" name="Slide Number Placeholder 3"/>
          <p:cNvSpPr>
            <a:spLocks noGrp="1"/>
          </p:cNvSpPr>
          <p:nvPr>
            <p:ph type="sldNum" sz="quarter" idx="5"/>
          </p:nvPr>
        </p:nvSpPr>
        <p:spPr/>
        <p:txBody>
          <a:bodyPr/>
          <a:lstStyle/>
          <a:p>
            <a:fld id="{BF4803AB-2594-4B0A-8DC3-A3880FE8631C}" type="slidenum">
              <a:rPr lang="en-US" smtClean="0"/>
              <a:pPr/>
              <a:t>9</a:t>
            </a:fld>
            <a:endParaRPr lang="en-US" dirty="0"/>
          </a:p>
        </p:txBody>
      </p:sp>
    </p:spTree>
    <p:extLst>
      <p:ext uri="{BB962C8B-B14F-4D97-AF65-F5344CB8AC3E}">
        <p14:creationId xmlns:p14="http://schemas.microsoft.com/office/powerpoint/2010/main" val="112440067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tmp"/><Relationship Id="rId3" Type="http://schemas.openxmlformats.org/officeDocument/2006/relationships/image" Target="../media/image1.tmp"/><Relationship Id="rId7" Type="http://schemas.openxmlformats.org/officeDocument/2006/relationships/image" Target="../media/image5.tmp"/><Relationship Id="rId2" Type="http://schemas.openxmlformats.org/officeDocument/2006/relationships/slideMaster" Target="../slideMasters/slideMaster1.xml"/><Relationship Id="rId1" Type="http://schemas.openxmlformats.org/officeDocument/2006/relationships/tags" Target="../tags/tag2.xml"/><Relationship Id="rId6" Type="http://schemas.openxmlformats.org/officeDocument/2006/relationships/image" Target="../media/image4.tmp"/><Relationship Id="rId5" Type="http://schemas.openxmlformats.org/officeDocument/2006/relationships/image" Target="../media/image3.tmp"/><Relationship Id="rId10" Type="http://schemas.openxmlformats.org/officeDocument/2006/relationships/image" Target="../media/image8.tmp"/><Relationship Id="rId4" Type="http://schemas.openxmlformats.org/officeDocument/2006/relationships/image" Target="../media/image2.tmp"/><Relationship Id="rId9" Type="http://schemas.openxmlformats.org/officeDocument/2006/relationships/image" Target="../media/image7.tmp"/></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22.svg"/></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20.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22.svg"/></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22.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eab.box.com/v/Seramount-Template-Resources" TargetMode="External"/><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chart" Target="../charts/chart1.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s://eab.box.com/v/seramount-in-brief-one-pager" TargetMode="External"/><Relationship Id="rId7" Type="http://schemas.openxmlformats.org/officeDocument/2006/relationships/image" Target="../media/image15.png"/><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png"/><Relationship Id="rId9" Type="http://schemas.openxmlformats.org/officeDocument/2006/relationships/image" Target="../media/image17.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2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22.svg"/></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Instructions">
    <p:bg bwMode="gray">
      <p:bgPr>
        <a:solidFill>
          <a:schemeClr val="accent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DE3EC63-E66F-A2E8-D1B7-A21EC2D11582}"/>
              </a:ext>
            </a:extLst>
          </p:cNvPr>
          <p:cNvSpPr>
            <a:spLocks noGrp="1"/>
          </p:cNvSpPr>
          <p:nvPr>
            <p:ph type="title" hasCustomPrompt="1"/>
          </p:nvPr>
        </p:nvSpPr>
        <p:spPr>
          <a:xfrm>
            <a:off x="277812" y="-654601"/>
            <a:ext cx="5853991" cy="498598"/>
          </a:xfrm>
        </p:spPr>
        <p:txBody>
          <a:bodyPr/>
          <a:lstStyle/>
          <a:p>
            <a:r>
              <a:rPr lang="en-US" dirty="0"/>
              <a:t>Add “Template Name” (this is a hidden title for accessibility)</a:t>
            </a:r>
          </a:p>
        </p:txBody>
      </p:sp>
      <p:pic>
        <p:nvPicPr>
          <p:cNvPr id="50" name="Picture 49">
            <a:extLst>
              <a:ext uri="{FF2B5EF4-FFF2-40B4-BE49-F238E27FC236}">
                <a16:creationId xmlns:a16="http://schemas.microsoft.com/office/drawing/2014/main" id="{590BB046-55AA-4754-D7BC-FB227D7E4F4E}"/>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1855" y="2800253"/>
            <a:ext cx="705961" cy="914400"/>
          </a:xfrm>
          <a:prstGeom prst="rect">
            <a:avLst/>
          </a:prstGeom>
          <a:ln w="6350">
            <a:solidFill>
              <a:schemeClr val="accent1"/>
            </a:solidFill>
          </a:ln>
        </p:spPr>
      </p:pic>
      <p:pic>
        <p:nvPicPr>
          <p:cNvPr id="16" name="Picture 15">
            <a:extLst>
              <a:ext uri="{FF2B5EF4-FFF2-40B4-BE49-F238E27FC236}">
                <a16:creationId xmlns:a16="http://schemas.microsoft.com/office/drawing/2014/main" id="{0729E864-7D0F-48A6-F803-6BDA13DDEC9C}"/>
              </a:ext>
              <a:ext uri="{C183D7F6-B498-43B3-948B-1728B52AA6E4}">
                <adec:decorative xmlns:adec="http://schemas.microsoft.com/office/drawing/2017/decorative" val="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760" y="2631923"/>
            <a:ext cx="914400" cy="686673"/>
          </a:xfrm>
          <a:prstGeom prst="rect">
            <a:avLst/>
          </a:prstGeom>
          <a:ln w="6350">
            <a:solidFill>
              <a:schemeClr val="accent1"/>
            </a:solidFill>
          </a:ln>
        </p:spPr>
      </p:pic>
      <p:pic>
        <p:nvPicPr>
          <p:cNvPr id="5" name="Picture 4">
            <a:extLst>
              <a:ext uri="{FF2B5EF4-FFF2-40B4-BE49-F238E27FC236}">
                <a16:creationId xmlns:a16="http://schemas.microsoft.com/office/drawing/2014/main" id="{5C03E84E-8B67-2AF2-CF95-CC3B37F361C7}"/>
              </a:ext>
              <a:ext uri="{C183D7F6-B498-43B3-948B-1728B52AA6E4}">
                <adec:decorative xmlns:adec="http://schemas.microsoft.com/office/drawing/2017/decorative" val="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54307" y="3087516"/>
            <a:ext cx="914400" cy="685365"/>
          </a:xfrm>
          <a:prstGeom prst="rect">
            <a:avLst/>
          </a:prstGeom>
          <a:ln w="6350">
            <a:solidFill>
              <a:schemeClr val="accent1"/>
            </a:solidFill>
          </a:ln>
        </p:spPr>
      </p:pic>
      <p:sp>
        <p:nvSpPr>
          <p:cNvPr id="47" name="Rectangle 46">
            <a:extLst>
              <a:ext uri="{FF2B5EF4-FFF2-40B4-BE49-F238E27FC236}">
                <a16:creationId xmlns:a16="http://schemas.microsoft.com/office/drawing/2014/main" id="{A0FB3B94-5A8A-9EFC-D50C-6617220A4F76}"/>
              </a:ext>
              <a:ext uri="{C183D7F6-B498-43B3-948B-1728B52AA6E4}">
                <adec:decorative xmlns:adec="http://schemas.microsoft.com/office/drawing/2017/decorative" val="1"/>
              </a:ext>
            </a:extLst>
          </p:cNvPr>
          <p:cNvSpPr/>
          <p:nvPr userDrawn="1"/>
        </p:nvSpPr>
        <p:spPr bwMode="gray">
          <a:xfrm>
            <a:off x="281400" y="1905487"/>
            <a:ext cx="1463040" cy="1989459"/>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Slide title">
            <a:extLst>
              <a:ext uri="{FF2B5EF4-FFF2-40B4-BE49-F238E27FC236}">
                <a16:creationId xmlns:a16="http://schemas.microsoft.com/office/drawing/2014/main" id="{00624C82-B3E8-10BB-F7E3-222745151B5E}"/>
              </a:ext>
              <a:ext uri="{C183D7F6-B498-43B3-948B-1728B52AA6E4}">
                <adec:decorative xmlns:adec="http://schemas.microsoft.com/office/drawing/2017/decorative" val="1"/>
              </a:ext>
            </a:extLst>
          </p:cNvPr>
          <p:cNvSpPr txBox="1"/>
          <p:nvPr userDrawn="1"/>
        </p:nvSpPr>
        <p:spPr bwMode="gray">
          <a:xfrm>
            <a:off x="264105" y="1937991"/>
            <a:ext cx="1480335" cy="602729"/>
          </a:xfrm>
          <a:prstGeom prst="rect">
            <a:avLst/>
          </a:prstGeom>
          <a:noFill/>
        </p:spPr>
        <p:txBody>
          <a:bodyPr wrap="square" lIns="0" tIns="0" rIns="0" bIns="0" rtlCol="0">
            <a:spAutoFit/>
          </a:bodyPr>
          <a:lstStyle/>
          <a:p>
            <a:pPr algn="ctr">
              <a:spcBef>
                <a:spcPts val="500"/>
              </a:spcBef>
            </a:pPr>
            <a:r>
              <a:rPr lang="en-US" sz="1200" b="1" dirty="0">
                <a:solidFill>
                  <a:schemeClr val="bg1"/>
                </a:solidFill>
              </a:rPr>
              <a:t>Presentation Template 4x3</a:t>
            </a:r>
          </a:p>
          <a:p>
            <a:pPr algn="ctr">
              <a:spcBef>
                <a:spcPts val="500"/>
              </a:spcBef>
            </a:pPr>
            <a:r>
              <a:rPr lang="en-US" sz="1100" b="0" dirty="0">
                <a:solidFill>
                  <a:schemeClr val="bg1"/>
                </a:solidFill>
              </a:rPr>
              <a:t>(7"x5.25")</a:t>
            </a:r>
          </a:p>
        </p:txBody>
      </p:sp>
      <p:sp>
        <p:nvSpPr>
          <p:cNvPr id="6" name="Green box - decorative">
            <a:extLst>
              <a:ext uri="{FF2B5EF4-FFF2-40B4-BE49-F238E27FC236}">
                <a16:creationId xmlns:a16="http://schemas.microsoft.com/office/drawing/2014/main" id="{39CEA069-BCFB-356D-2999-F6AB352812F9}"/>
              </a:ext>
              <a:ext uri="{C183D7F6-B498-43B3-948B-1728B52AA6E4}">
                <adec:decorative xmlns:adec="http://schemas.microsoft.com/office/drawing/2017/decorative" val="1"/>
              </a:ext>
            </a:extLst>
          </p:cNvPr>
          <p:cNvSpPr/>
          <p:nvPr userDrawn="1"/>
        </p:nvSpPr>
        <p:spPr bwMode="gray">
          <a:xfrm>
            <a:off x="-1" y="4038927"/>
            <a:ext cx="6400801" cy="767851"/>
          </a:xfrm>
          <a:prstGeom prst="rect">
            <a:avLst/>
          </a:prstGeom>
          <a:solidFill>
            <a:srgbClr val="008A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Save time">
            <a:extLst>
              <a:ext uri="{FF2B5EF4-FFF2-40B4-BE49-F238E27FC236}">
                <a16:creationId xmlns:a16="http://schemas.microsoft.com/office/drawing/2014/main" id="{84874D13-B86D-4E85-47C3-9AD30C118052}"/>
              </a:ext>
              <a:ext uri="{C183D7F6-B498-43B3-948B-1728B52AA6E4}">
                <adec:decorative xmlns:adec="http://schemas.microsoft.com/office/drawing/2017/decorative" val="1"/>
              </a:ext>
            </a:extLst>
          </p:cNvPr>
          <p:cNvSpPr txBox="1"/>
          <p:nvPr userDrawn="1"/>
        </p:nvSpPr>
        <p:spPr bwMode="gray">
          <a:xfrm>
            <a:off x="430715" y="4148519"/>
            <a:ext cx="3735387" cy="553998"/>
          </a:xfrm>
          <a:prstGeom prst="rect">
            <a:avLst/>
          </a:prstGeom>
          <a:noFill/>
        </p:spPr>
        <p:txBody>
          <a:bodyPr wrap="square" lIns="0" tIns="0" rIns="0" bIns="0" rtlCol="0">
            <a:spAutoFit/>
          </a:bodyPr>
          <a:lstStyle/>
          <a:p>
            <a:pPr marL="0" indent="0" algn="l">
              <a:spcBef>
                <a:spcPts val="900"/>
              </a:spcBef>
              <a:buFont typeface="Arial" panose="020B0604020202020204" pitchFamily="34" charset="0"/>
              <a:buNone/>
            </a:pPr>
            <a:r>
              <a:rPr lang="en-US" sz="900" b="1" dirty="0">
                <a:solidFill>
                  <a:schemeClr val="bg1"/>
                </a:solidFill>
              </a:rPr>
              <a:t>SAVE TIME: Use the Graphic and Layout Guide (GLG)! </a:t>
            </a:r>
            <a:r>
              <a:rPr lang="en-US" sz="900" b="0" dirty="0">
                <a:solidFill>
                  <a:schemeClr val="bg1"/>
                </a:solidFill>
              </a:rPr>
              <a:t>Find it in the same folder you found this template. </a:t>
            </a:r>
            <a:r>
              <a:rPr kumimoji="0" lang="en-US" sz="900" b="0" i="0" u="none" strike="noStrike" kern="1200" cap="none" spc="0" normalizeH="0" baseline="0" noProof="0" dirty="0">
                <a:ln>
                  <a:noFill/>
                </a:ln>
                <a:solidFill>
                  <a:srgbClr val="FFFFFF"/>
                </a:solidFill>
                <a:effectLst/>
                <a:uLnTx/>
                <a:uFillTx/>
                <a:latin typeface="+mn-lt"/>
                <a:ea typeface="+mn-ea"/>
                <a:cs typeface="+mn-cs"/>
              </a:rPr>
              <a:t>Never design from scratch again. Find hundreds of pre-formatted graphics and full layouts to copy into your file and edit as needed. </a:t>
            </a:r>
          </a:p>
        </p:txBody>
      </p:sp>
      <p:sp>
        <p:nvSpPr>
          <p:cNvPr id="8" name="Need help">
            <a:extLst>
              <a:ext uri="{FF2B5EF4-FFF2-40B4-BE49-F238E27FC236}">
                <a16:creationId xmlns:a16="http://schemas.microsoft.com/office/drawing/2014/main" id="{8FE48E6D-4E69-6E76-F451-A211C5379D3D}"/>
              </a:ext>
              <a:ext uri="{C183D7F6-B498-43B3-948B-1728B52AA6E4}">
                <adec:decorative xmlns:adec="http://schemas.microsoft.com/office/drawing/2017/decorative" val="1"/>
              </a:ext>
            </a:extLst>
          </p:cNvPr>
          <p:cNvSpPr txBox="1">
            <a:spLocks/>
          </p:cNvSpPr>
          <p:nvPr userDrawn="1"/>
        </p:nvSpPr>
        <p:spPr bwMode="gray">
          <a:xfrm>
            <a:off x="4546057" y="4272093"/>
            <a:ext cx="1474787" cy="276999"/>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lgn="l">
              <a:spcBef>
                <a:spcPts val="2400"/>
              </a:spcBef>
              <a:buNone/>
            </a:pPr>
            <a:r>
              <a:rPr lang="en-US" sz="900" b="1" dirty="0">
                <a:solidFill>
                  <a:schemeClr val="bg1"/>
                </a:solidFill>
              </a:rPr>
              <a:t>Need help? </a:t>
            </a:r>
            <a:r>
              <a:rPr lang="en-US" sz="900" b="0" dirty="0">
                <a:solidFill>
                  <a:schemeClr val="bg1"/>
                </a:solidFill>
              </a:rPr>
              <a:t>Email </a:t>
            </a:r>
            <a:br>
              <a:rPr lang="en-US" sz="900" b="0" dirty="0">
                <a:solidFill>
                  <a:schemeClr val="bg1"/>
                </a:solidFill>
              </a:rPr>
            </a:br>
            <a:r>
              <a:rPr lang="en-US" sz="900" b="0" dirty="0">
                <a:solidFill>
                  <a:schemeClr val="bg1"/>
                </a:solidFill>
              </a:rPr>
              <a:t>DSS-Requests@eab.com</a:t>
            </a:r>
          </a:p>
        </p:txBody>
      </p:sp>
      <p:cxnSp>
        <p:nvCxnSpPr>
          <p:cNvPr id="9" name="Line - decorative">
            <a:extLst>
              <a:ext uri="{FF2B5EF4-FFF2-40B4-BE49-F238E27FC236}">
                <a16:creationId xmlns:a16="http://schemas.microsoft.com/office/drawing/2014/main" id="{68FA79F4-8FC3-94D2-BB41-A91FF0630CDF}"/>
              </a:ext>
              <a:ext uri="{C183D7F6-B498-43B3-948B-1728B52AA6E4}">
                <adec:decorative xmlns:adec="http://schemas.microsoft.com/office/drawing/2017/decorative" val="1"/>
              </a:ext>
            </a:extLst>
          </p:cNvPr>
          <p:cNvCxnSpPr>
            <a:cxnSpLocks/>
          </p:cNvCxnSpPr>
          <p:nvPr userDrawn="1"/>
        </p:nvCxnSpPr>
        <p:spPr bwMode="gray">
          <a:xfrm>
            <a:off x="281400" y="1826977"/>
            <a:ext cx="146304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Line - decorative">
            <a:extLst>
              <a:ext uri="{FF2B5EF4-FFF2-40B4-BE49-F238E27FC236}">
                <a16:creationId xmlns:a16="http://schemas.microsoft.com/office/drawing/2014/main" id="{A177C347-7577-AD80-3AF8-4090D505DE24}"/>
              </a:ext>
              <a:ext uri="{C183D7F6-B498-43B3-948B-1728B52AA6E4}">
                <adec:decorative xmlns:adec="http://schemas.microsoft.com/office/drawing/2017/decorative" val="1"/>
              </a:ext>
            </a:extLst>
          </p:cNvPr>
          <p:cNvCxnSpPr>
            <a:cxnSpLocks/>
          </p:cNvCxnSpPr>
          <p:nvPr userDrawn="1"/>
        </p:nvCxnSpPr>
        <p:spPr bwMode="gray">
          <a:xfrm>
            <a:off x="1951936" y="1826977"/>
            <a:ext cx="219456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Line - decorative">
            <a:extLst>
              <a:ext uri="{FF2B5EF4-FFF2-40B4-BE49-F238E27FC236}">
                <a16:creationId xmlns:a16="http://schemas.microsoft.com/office/drawing/2014/main" id="{8B14FDFE-732D-9273-307B-3FAF49FCEC6A}"/>
              </a:ext>
              <a:ext uri="{C183D7F6-B498-43B3-948B-1728B52AA6E4}">
                <adec:decorative xmlns:adec="http://schemas.microsoft.com/office/drawing/2017/decorative" val="1"/>
              </a:ext>
            </a:extLst>
          </p:cNvPr>
          <p:cNvCxnSpPr>
            <a:cxnSpLocks/>
          </p:cNvCxnSpPr>
          <p:nvPr userDrawn="1"/>
        </p:nvCxnSpPr>
        <p:spPr bwMode="gray">
          <a:xfrm>
            <a:off x="4338399" y="1826977"/>
            <a:ext cx="1776111"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Slide title">
            <a:extLst>
              <a:ext uri="{FF2B5EF4-FFF2-40B4-BE49-F238E27FC236}">
                <a16:creationId xmlns:a16="http://schemas.microsoft.com/office/drawing/2014/main" id="{B8FEB54E-A137-C676-A597-FC470F617355}"/>
              </a:ext>
              <a:ext uri="{C183D7F6-B498-43B3-948B-1728B52AA6E4}">
                <adec:decorative xmlns:adec="http://schemas.microsoft.com/office/drawing/2017/decorative" val="1"/>
              </a:ext>
            </a:extLst>
          </p:cNvPr>
          <p:cNvSpPr txBox="1"/>
          <p:nvPr userDrawn="1"/>
        </p:nvSpPr>
        <p:spPr bwMode="gray">
          <a:xfrm>
            <a:off x="281400" y="743818"/>
            <a:ext cx="5841588" cy="556563"/>
          </a:xfrm>
          <a:prstGeom prst="rect">
            <a:avLst/>
          </a:prstGeom>
          <a:noFill/>
        </p:spPr>
        <p:txBody>
          <a:bodyPr wrap="square" lIns="0" tIns="0" rIns="0" bIns="0" rtlCol="0">
            <a:spAutoFit/>
          </a:bodyPr>
          <a:lstStyle/>
          <a:p>
            <a:pPr algn="ctr">
              <a:spcBef>
                <a:spcPts val="500"/>
              </a:spcBef>
            </a:pPr>
            <a:r>
              <a:rPr lang="en-US" sz="1100" b="1" dirty="0">
                <a:solidFill>
                  <a:schemeClr val="bg1"/>
                </a:solidFill>
              </a:rPr>
              <a:t>This is the: </a:t>
            </a:r>
          </a:p>
          <a:p>
            <a:pPr algn="ctr">
              <a:spcBef>
                <a:spcPts val="500"/>
              </a:spcBef>
            </a:pPr>
            <a:r>
              <a:rPr lang="en-US" sz="2000" b="0" dirty="0">
                <a:solidFill>
                  <a:schemeClr val="tx2"/>
                </a:solidFill>
              </a:rPr>
              <a:t>Presentation Template 4x3</a:t>
            </a:r>
          </a:p>
        </p:txBody>
      </p:sp>
      <p:sp>
        <p:nvSpPr>
          <p:cNvPr id="13" name="Arrow: Down 12">
            <a:extLst>
              <a:ext uri="{FF2B5EF4-FFF2-40B4-BE49-F238E27FC236}">
                <a16:creationId xmlns:a16="http://schemas.microsoft.com/office/drawing/2014/main" id="{3436D5CE-44F1-739B-3DBE-7C88A6DAE3A9}"/>
              </a:ext>
              <a:ext uri="{C183D7F6-B498-43B3-948B-1728B52AA6E4}">
                <adec:decorative xmlns:adec="http://schemas.microsoft.com/office/drawing/2017/decorative" val="1"/>
              </a:ext>
            </a:extLst>
          </p:cNvPr>
          <p:cNvSpPr/>
          <p:nvPr userDrawn="1"/>
        </p:nvSpPr>
        <p:spPr bwMode="gray">
          <a:xfrm>
            <a:off x="736695" y="1395663"/>
            <a:ext cx="552450" cy="355597"/>
          </a:xfrm>
          <a:prstGeom prst="downArrow">
            <a:avLst/>
          </a:prstGeom>
          <a:solidFill>
            <a:schemeClr val="tx2"/>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Slide title">
            <a:extLst>
              <a:ext uri="{FF2B5EF4-FFF2-40B4-BE49-F238E27FC236}">
                <a16:creationId xmlns:a16="http://schemas.microsoft.com/office/drawing/2014/main" id="{B0AE16BE-3AAB-B1BF-46F2-B4324BBADFB0}"/>
              </a:ext>
              <a:ext uri="{C183D7F6-B498-43B3-948B-1728B52AA6E4}">
                <adec:decorative xmlns:adec="http://schemas.microsoft.com/office/drawing/2017/decorative" val="1"/>
              </a:ext>
            </a:extLst>
          </p:cNvPr>
          <p:cNvSpPr txBox="1"/>
          <p:nvPr userDrawn="1"/>
        </p:nvSpPr>
        <p:spPr bwMode="gray">
          <a:xfrm>
            <a:off x="2141284" y="1937991"/>
            <a:ext cx="1815865" cy="184666"/>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500"/>
              </a:spcBef>
              <a:spcAft>
                <a:spcPts val="0"/>
              </a:spcAft>
              <a:buClrTx/>
              <a:buSzTx/>
              <a:buFontTx/>
              <a:buNone/>
              <a:tabLst/>
              <a:defRPr/>
            </a:pPr>
            <a:r>
              <a:rPr lang="en-US" sz="1200" b="1" dirty="0">
                <a:solidFill>
                  <a:schemeClr val="bg1"/>
                </a:solidFill>
              </a:rPr>
              <a:t>Landscape </a:t>
            </a:r>
            <a:r>
              <a:rPr lang="en-US" sz="1200" b="0" dirty="0">
                <a:solidFill>
                  <a:schemeClr val="bg1"/>
                </a:solidFill>
              </a:rPr>
              <a:t>(11"x8.5")</a:t>
            </a:r>
          </a:p>
        </p:txBody>
      </p:sp>
      <p:sp>
        <p:nvSpPr>
          <p:cNvPr id="15" name="Slide title">
            <a:extLst>
              <a:ext uri="{FF2B5EF4-FFF2-40B4-BE49-F238E27FC236}">
                <a16:creationId xmlns:a16="http://schemas.microsoft.com/office/drawing/2014/main" id="{A925365D-3691-BF38-BB7C-6B0B1DBFE3E2}"/>
              </a:ext>
              <a:ext uri="{C183D7F6-B498-43B3-948B-1728B52AA6E4}">
                <adec:decorative xmlns:adec="http://schemas.microsoft.com/office/drawing/2017/decorative" val="1"/>
              </a:ext>
            </a:extLst>
          </p:cNvPr>
          <p:cNvSpPr txBox="1"/>
          <p:nvPr userDrawn="1"/>
        </p:nvSpPr>
        <p:spPr bwMode="gray">
          <a:xfrm>
            <a:off x="4338399" y="1937991"/>
            <a:ext cx="1793405" cy="184666"/>
          </a:xfrm>
          <a:prstGeom prst="rect">
            <a:avLst/>
          </a:prstGeom>
          <a:noFill/>
        </p:spPr>
        <p:txBody>
          <a:bodyPr wrap="square" lIns="0" tIns="0" rIns="0" bIns="0" rtlCol="0">
            <a:spAutoFit/>
          </a:bodyPr>
          <a:lstStyle/>
          <a:p>
            <a:pPr algn="ctr">
              <a:spcBef>
                <a:spcPts val="500"/>
              </a:spcBef>
            </a:pPr>
            <a:r>
              <a:rPr lang="en-US" sz="1200" b="1" dirty="0">
                <a:solidFill>
                  <a:schemeClr val="bg1"/>
                </a:solidFill>
              </a:rPr>
              <a:t>Portrait </a:t>
            </a:r>
            <a:r>
              <a:rPr lang="en-US" sz="1200" b="0" dirty="0">
                <a:solidFill>
                  <a:schemeClr val="bg1"/>
                </a:solidFill>
              </a:rPr>
              <a:t>(</a:t>
            </a:r>
            <a:r>
              <a:rPr lang="en-US" sz="1100" b="0" dirty="0">
                <a:solidFill>
                  <a:schemeClr val="bg1"/>
                </a:solidFill>
              </a:rPr>
              <a:t>8.5"x11")</a:t>
            </a:r>
          </a:p>
        </p:txBody>
      </p:sp>
      <p:sp>
        <p:nvSpPr>
          <p:cNvPr id="20" name="Slide title">
            <a:extLst>
              <a:ext uri="{FF2B5EF4-FFF2-40B4-BE49-F238E27FC236}">
                <a16:creationId xmlns:a16="http://schemas.microsoft.com/office/drawing/2014/main" id="{FCA42BAE-EA23-8A2E-F4D1-3642D7EBF11A}"/>
              </a:ext>
              <a:ext uri="{C183D7F6-B498-43B3-948B-1728B52AA6E4}">
                <adec:decorative xmlns:adec="http://schemas.microsoft.com/office/drawing/2017/decorative" val="1"/>
              </a:ext>
            </a:extLst>
          </p:cNvPr>
          <p:cNvSpPr txBox="1"/>
          <p:nvPr userDrawn="1"/>
        </p:nvSpPr>
        <p:spPr bwMode="gray">
          <a:xfrm>
            <a:off x="2037754" y="2280844"/>
            <a:ext cx="921621" cy="415498"/>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500"/>
              </a:spcBef>
              <a:spcAft>
                <a:spcPts val="0"/>
              </a:spcAft>
              <a:buClrTx/>
              <a:buSzTx/>
              <a:buFontTx/>
              <a:buNone/>
              <a:tabLst/>
              <a:defRPr/>
            </a:pPr>
            <a:r>
              <a:rPr lang="en-US" sz="900" b="1" dirty="0">
                <a:solidFill>
                  <a:schemeClr val="bg1"/>
                </a:solidFill>
              </a:rPr>
              <a:t>Long Document Template</a:t>
            </a:r>
          </a:p>
        </p:txBody>
      </p:sp>
      <p:sp>
        <p:nvSpPr>
          <p:cNvPr id="21" name="Slide title">
            <a:extLst>
              <a:ext uri="{FF2B5EF4-FFF2-40B4-BE49-F238E27FC236}">
                <a16:creationId xmlns:a16="http://schemas.microsoft.com/office/drawing/2014/main" id="{535D62C4-BC73-8D3C-0E87-237A9977ED49}"/>
              </a:ext>
              <a:ext uri="{C183D7F6-B498-43B3-948B-1728B52AA6E4}">
                <adec:decorative xmlns:adec="http://schemas.microsoft.com/office/drawing/2017/decorative" val="1"/>
              </a:ext>
            </a:extLst>
          </p:cNvPr>
          <p:cNvSpPr txBox="1"/>
          <p:nvPr userDrawn="1"/>
        </p:nvSpPr>
        <p:spPr bwMode="gray">
          <a:xfrm>
            <a:off x="3199314" y="2280844"/>
            <a:ext cx="822391" cy="415498"/>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500"/>
              </a:spcBef>
              <a:spcAft>
                <a:spcPts val="0"/>
              </a:spcAft>
              <a:buClrTx/>
              <a:buSzTx/>
              <a:buFontTx/>
              <a:buNone/>
              <a:tabLst/>
              <a:defRPr/>
            </a:pPr>
            <a:r>
              <a:rPr lang="en-US" sz="900" b="1" dirty="0">
                <a:solidFill>
                  <a:schemeClr val="bg1"/>
                </a:solidFill>
              </a:rPr>
              <a:t>Branded One-Pager Template</a:t>
            </a:r>
          </a:p>
        </p:txBody>
      </p:sp>
      <p:sp>
        <p:nvSpPr>
          <p:cNvPr id="37" name="Slide title">
            <a:extLst>
              <a:ext uri="{FF2B5EF4-FFF2-40B4-BE49-F238E27FC236}">
                <a16:creationId xmlns:a16="http://schemas.microsoft.com/office/drawing/2014/main" id="{9360D760-4302-0A2E-E28D-D799752FBD7E}"/>
              </a:ext>
              <a:ext uri="{C183D7F6-B498-43B3-948B-1728B52AA6E4}">
                <adec:decorative xmlns:adec="http://schemas.microsoft.com/office/drawing/2017/decorative" val="1"/>
              </a:ext>
            </a:extLst>
          </p:cNvPr>
          <p:cNvSpPr txBox="1"/>
          <p:nvPr userDrawn="1"/>
        </p:nvSpPr>
        <p:spPr bwMode="gray">
          <a:xfrm>
            <a:off x="4320257" y="2280844"/>
            <a:ext cx="921621" cy="415498"/>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500"/>
              </a:spcBef>
              <a:spcAft>
                <a:spcPts val="0"/>
              </a:spcAft>
              <a:buClrTx/>
              <a:buSzTx/>
              <a:buFontTx/>
              <a:buNone/>
              <a:tabLst/>
              <a:defRPr/>
            </a:pPr>
            <a:r>
              <a:rPr lang="en-US" sz="900" b="1" dirty="0">
                <a:solidFill>
                  <a:schemeClr val="bg1"/>
                </a:solidFill>
              </a:rPr>
              <a:t>Long Document Template</a:t>
            </a:r>
          </a:p>
        </p:txBody>
      </p:sp>
      <p:sp>
        <p:nvSpPr>
          <p:cNvPr id="38" name="Slide title">
            <a:extLst>
              <a:ext uri="{FF2B5EF4-FFF2-40B4-BE49-F238E27FC236}">
                <a16:creationId xmlns:a16="http://schemas.microsoft.com/office/drawing/2014/main" id="{7DD91ADC-4BC6-E110-09A5-4A5C657CEB2C}"/>
              </a:ext>
              <a:ext uri="{C183D7F6-B498-43B3-948B-1728B52AA6E4}">
                <adec:decorative xmlns:adec="http://schemas.microsoft.com/office/drawing/2017/decorative" val="1"/>
              </a:ext>
            </a:extLst>
          </p:cNvPr>
          <p:cNvSpPr txBox="1"/>
          <p:nvPr userDrawn="1"/>
        </p:nvSpPr>
        <p:spPr bwMode="gray">
          <a:xfrm>
            <a:off x="5345151" y="2280844"/>
            <a:ext cx="822391" cy="415498"/>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500"/>
              </a:spcBef>
              <a:spcAft>
                <a:spcPts val="0"/>
              </a:spcAft>
              <a:buClrTx/>
              <a:buSzTx/>
              <a:buFontTx/>
              <a:buNone/>
              <a:tabLst/>
              <a:defRPr/>
            </a:pPr>
            <a:r>
              <a:rPr lang="en-US" sz="900" b="1" dirty="0">
                <a:solidFill>
                  <a:schemeClr val="bg1"/>
                </a:solidFill>
              </a:rPr>
              <a:t>Branded One-Pager Template</a:t>
            </a:r>
          </a:p>
        </p:txBody>
      </p:sp>
      <p:sp>
        <p:nvSpPr>
          <p:cNvPr id="24" name="Template edition">
            <a:extLst>
              <a:ext uri="{FF2B5EF4-FFF2-40B4-BE49-F238E27FC236}">
                <a16:creationId xmlns:a16="http://schemas.microsoft.com/office/drawing/2014/main" id="{85C10477-393C-49C1-AA9F-B7EBCDC0D8A3}"/>
              </a:ext>
              <a:ext uri="{C183D7F6-B498-43B3-948B-1728B52AA6E4}">
                <adec:decorative xmlns:adec="http://schemas.microsoft.com/office/drawing/2017/decorative" val="1"/>
              </a:ext>
            </a:extLst>
          </p:cNvPr>
          <p:cNvSpPr/>
          <p:nvPr userDrawn="1"/>
        </p:nvSpPr>
        <p:spPr bwMode="gray">
          <a:xfrm>
            <a:off x="0" y="-5798"/>
            <a:ext cx="6400800" cy="477843"/>
          </a:xfrm>
          <a:prstGeom prst="rect">
            <a:avLst/>
          </a:prstGeom>
          <a:solidFill>
            <a:srgbClr val="01FF19"/>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74320" tIns="45720" rIns="91440" bIns="45720" numCol="1" spcCol="0" rtlCol="0" fromWordArt="0" anchor="ctr" anchorCtr="0" forceAA="0" compatLnSpc="1">
            <a:prstTxWarp prst="textNoShape">
              <a:avLst/>
            </a:prstTxWarp>
            <a:noAutofit/>
          </a:bodyPr>
          <a:lstStyle/>
          <a:p>
            <a:pPr algn="l">
              <a:spcBef>
                <a:spcPts val="500"/>
              </a:spcBef>
            </a:pPr>
            <a:r>
              <a:rPr lang="en-US" sz="1400" b="1" dirty="0">
                <a:solidFill>
                  <a:schemeClr val="accent5"/>
                </a:solidFill>
              </a:rPr>
              <a:t>      September 2024 </a:t>
            </a:r>
            <a:r>
              <a:rPr lang="en-US" sz="1400" b="1" baseline="0" dirty="0">
                <a:solidFill>
                  <a:schemeClr val="accent5"/>
                </a:solidFill>
              </a:rPr>
              <a:t>Edition</a:t>
            </a:r>
            <a:endParaRPr lang="en-US" sz="1400" b="1" dirty="0">
              <a:solidFill>
                <a:schemeClr val="accent5"/>
              </a:solidFill>
            </a:endParaRPr>
          </a:p>
        </p:txBody>
      </p:sp>
      <p:sp>
        <p:nvSpPr>
          <p:cNvPr id="2" name="TextBox 1">
            <a:extLst>
              <a:ext uri="{FF2B5EF4-FFF2-40B4-BE49-F238E27FC236}">
                <a16:creationId xmlns:a16="http://schemas.microsoft.com/office/drawing/2014/main" id="{437E2D11-0F16-7009-01CE-AA14584E9B7A}"/>
              </a:ext>
              <a:ext uri="{C183D7F6-B498-43B3-948B-1728B52AA6E4}">
                <adec:decorative xmlns:adec="http://schemas.microsoft.com/office/drawing/2017/decorative" val="1"/>
              </a:ext>
            </a:extLst>
          </p:cNvPr>
          <p:cNvSpPr txBox="1"/>
          <p:nvPr userDrawn="1"/>
        </p:nvSpPr>
        <p:spPr>
          <a:xfrm>
            <a:off x="3643857" y="94624"/>
            <a:ext cx="2170160" cy="276999"/>
          </a:xfrm>
          <a:prstGeom prst="rect">
            <a:avLst/>
          </a:prstGeom>
          <a:noFill/>
        </p:spPr>
        <p:txBody>
          <a:bodyPr wrap="square" lIns="0" tIns="0" rIns="0" bIns="0" rtlCol="0" anchor="ctr">
            <a:spAutoFit/>
          </a:bodyPr>
          <a:lstStyle/>
          <a:p>
            <a:pPr>
              <a:spcBef>
                <a:spcPts val="500"/>
              </a:spcBef>
            </a:pPr>
            <a:r>
              <a:rPr lang="en-US" sz="900" b="1" dirty="0">
                <a:solidFill>
                  <a:schemeClr val="accent5"/>
                </a:solidFill>
              </a:rPr>
              <a:t>Main edits: </a:t>
            </a:r>
            <a:r>
              <a:rPr lang="en-US" sz="900" b="0" dirty="0">
                <a:solidFill>
                  <a:schemeClr val="accent5"/>
                </a:solidFill>
              </a:rPr>
              <a:t>Our Aspirations added; updated branded swoosh graphics</a:t>
            </a:r>
          </a:p>
        </p:txBody>
      </p:sp>
      <p:pic>
        <p:nvPicPr>
          <p:cNvPr id="18" name="Picture 17">
            <a:extLst>
              <a:ext uri="{FF2B5EF4-FFF2-40B4-BE49-F238E27FC236}">
                <a16:creationId xmlns:a16="http://schemas.microsoft.com/office/drawing/2014/main" id="{2B12A634-DACF-29B8-B1FD-488FD6E86F7D}"/>
              </a:ext>
              <a:ext uri="{C183D7F6-B498-43B3-948B-1728B52AA6E4}">
                <adec:decorative xmlns:adec="http://schemas.microsoft.com/office/drawing/2017/decorative" val="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159987" y="2804796"/>
            <a:ext cx="914400" cy="705238"/>
          </a:xfrm>
          <a:prstGeom prst="rect">
            <a:avLst/>
          </a:prstGeom>
          <a:ln w="6350">
            <a:solidFill>
              <a:schemeClr val="accent1"/>
            </a:solidFill>
          </a:ln>
        </p:spPr>
      </p:pic>
      <p:grpSp>
        <p:nvGrpSpPr>
          <p:cNvPr id="30" name="Group 29">
            <a:extLst>
              <a:ext uri="{FF2B5EF4-FFF2-40B4-BE49-F238E27FC236}">
                <a16:creationId xmlns:a16="http://schemas.microsoft.com/office/drawing/2014/main" id="{2987EF81-C74B-9DCC-912C-6B7A208C6E1E}"/>
              </a:ext>
              <a:ext uri="{C183D7F6-B498-43B3-948B-1728B52AA6E4}">
                <adec:decorative xmlns:adec="http://schemas.microsoft.com/office/drawing/2017/decorative" val="1"/>
              </a:ext>
            </a:extLst>
          </p:cNvPr>
          <p:cNvGrpSpPr/>
          <p:nvPr userDrawn="1"/>
        </p:nvGrpSpPr>
        <p:grpSpPr>
          <a:xfrm>
            <a:off x="1983412" y="2804796"/>
            <a:ext cx="1019004" cy="842470"/>
            <a:chOff x="1983412" y="2804796"/>
            <a:chExt cx="1019004" cy="842470"/>
          </a:xfrm>
        </p:grpSpPr>
        <p:pic>
          <p:nvPicPr>
            <p:cNvPr id="29" name="Picture 28" descr="A white background with black dots&#10;&#10;Description automatically generated">
              <a:extLst>
                <a:ext uri="{FF2B5EF4-FFF2-40B4-BE49-F238E27FC236}">
                  <a16:creationId xmlns:a16="http://schemas.microsoft.com/office/drawing/2014/main" id="{1A92E004-1AE5-A4AE-0C88-C455BDF0B30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088016" y="2940933"/>
              <a:ext cx="914400" cy="706333"/>
            </a:xfrm>
            <a:prstGeom prst="rect">
              <a:avLst/>
            </a:prstGeom>
            <a:ln w="6350">
              <a:solidFill>
                <a:schemeClr val="accent1"/>
              </a:solidFill>
            </a:ln>
          </p:spPr>
        </p:pic>
        <p:pic>
          <p:nvPicPr>
            <p:cNvPr id="28" name="Picture 27" descr="A white background with black dots&#10;&#10;Description automatically generated">
              <a:extLst>
                <a:ext uri="{FF2B5EF4-FFF2-40B4-BE49-F238E27FC236}">
                  <a16:creationId xmlns:a16="http://schemas.microsoft.com/office/drawing/2014/main" id="{2AA6700C-34CB-5703-097A-884E074DB60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035714" y="2873589"/>
              <a:ext cx="914400" cy="706333"/>
            </a:xfrm>
            <a:prstGeom prst="rect">
              <a:avLst/>
            </a:prstGeom>
            <a:ln w="6350">
              <a:solidFill>
                <a:schemeClr val="accent1"/>
              </a:solidFill>
            </a:ln>
          </p:spPr>
        </p:pic>
        <p:pic>
          <p:nvPicPr>
            <p:cNvPr id="23" name="Picture 22" descr="A purple and white cover&#10;&#10;Description automatically generated">
              <a:extLst>
                <a:ext uri="{FF2B5EF4-FFF2-40B4-BE49-F238E27FC236}">
                  <a16:creationId xmlns:a16="http://schemas.microsoft.com/office/drawing/2014/main" id="{35ED2EFA-4E94-9E33-5771-8F93A820B279}"/>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983412" y="2804796"/>
              <a:ext cx="914400" cy="707781"/>
            </a:xfrm>
            <a:prstGeom prst="rect">
              <a:avLst/>
            </a:prstGeom>
            <a:ln w="6350">
              <a:solidFill>
                <a:schemeClr val="accent1"/>
              </a:solidFill>
            </a:ln>
          </p:spPr>
        </p:pic>
      </p:grpSp>
      <p:pic>
        <p:nvPicPr>
          <p:cNvPr id="51" name="Picture 50">
            <a:extLst>
              <a:ext uri="{FF2B5EF4-FFF2-40B4-BE49-F238E27FC236}">
                <a16:creationId xmlns:a16="http://schemas.microsoft.com/office/drawing/2014/main" id="{F4F36555-FE1B-31B3-8B63-814E336F98DC}"/>
              </a:ext>
              <a:ext uri="{C183D7F6-B498-43B3-948B-1728B52AA6E4}">
                <adec:decorative xmlns:adec="http://schemas.microsoft.com/office/drawing/2017/decorative" val="1"/>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479470" y="2920796"/>
            <a:ext cx="706638" cy="914400"/>
          </a:xfrm>
          <a:prstGeom prst="rect">
            <a:avLst/>
          </a:prstGeom>
          <a:ln w="6350">
            <a:solidFill>
              <a:schemeClr val="accent1"/>
            </a:solidFill>
          </a:ln>
        </p:spPr>
      </p:pic>
      <p:pic>
        <p:nvPicPr>
          <p:cNvPr id="34" name="Picture 33">
            <a:extLst>
              <a:ext uri="{FF2B5EF4-FFF2-40B4-BE49-F238E27FC236}">
                <a16:creationId xmlns:a16="http://schemas.microsoft.com/office/drawing/2014/main" id="{B5F3F1A1-3DFF-E77E-5115-93EE455548D0}"/>
              </a:ext>
              <a:ext uri="{C183D7F6-B498-43B3-948B-1728B52AA6E4}">
                <adec:decorative xmlns:adec="http://schemas.microsoft.com/office/drawing/2017/decorative" val="1"/>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423969" y="2868623"/>
            <a:ext cx="706638" cy="914400"/>
          </a:xfrm>
          <a:prstGeom prst="rect">
            <a:avLst/>
          </a:prstGeom>
          <a:ln w="6350">
            <a:solidFill>
              <a:schemeClr val="accent1"/>
            </a:solidFill>
          </a:ln>
        </p:spPr>
      </p:pic>
      <p:pic>
        <p:nvPicPr>
          <p:cNvPr id="32" name="Picture 31">
            <a:extLst>
              <a:ext uri="{FF2B5EF4-FFF2-40B4-BE49-F238E27FC236}">
                <a16:creationId xmlns:a16="http://schemas.microsoft.com/office/drawing/2014/main" id="{A33ED71B-3206-7530-51D6-4723697503B8}"/>
              </a:ext>
              <a:ext uri="{C183D7F6-B498-43B3-948B-1728B52AA6E4}">
                <adec:decorative xmlns:adec="http://schemas.microsoft.com/office/drawing/2017/decorative" val="1"/>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4374727" y="2792844"/>
            <a:ext cx="707882" cy="914400"/>
          </a:xfrm>
          <a:prstGeom prst="rect">
            <a:avLst/>
          </a:prstGeom>
          <a:ln w="6350">
            <a:solidFill>
              <a:schemeClr val="accent1"/>
            </a:solidFill>
          </a:ln>
        </p:spPr>
      </p:pic>
    </p:spTree>
    <p:custDataLst>
      <p:tags r:id="rId1"/>
    </p:custDataLst>
    <p:extLst>
      <p:ext uri="{BB962C8B-B14F-4D97-AF65-F5344CB8AC3E}">
        <p14:creationId xmlns:p14="http://schemas.microsoft.com/office/powerpoint/2010/main" val="347695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tes">
    <p:bg bwMode="gray">
      <p:bgRef idx="1001">
        <a:schemeClr val="bg1"/>
      </p:bgRef>
    </p:bg>
    <p:spTree>
      <p:nvGrpSpPr>
        <p:cNvPr id="1" name=""/>
        <p:cNvGrpSpPr/>
        <p:nvPr/>
      </p:nvGrpSpPr>
      <p:grpSpPr>
        <a:xfrm>
          <a:off x="0" y="0"/>
          <a:ext cx="0" cy="0"/>
          <a:chOff x="0" y="0"/>
          <a:chExt cx="0" cy="0"/>
        </a:xfrm>
      </p:grpSpPr>
      <p:sp>
        <p:nvSpPr>
          <p:cNvPr id="4" name="Header box - decorative">
            <a:extLst>
              <a:ext uri="{C183D7F6-B498-43B3-948B-1728B52AA6E4}">
                <adec:decorative xmlns:adec="http://schemas.microsoft.com/office/drawing/2017/decorative" val="1"/>
              </a:ext>
            </a:extLst>
          </p:cNvPr>
          <p:cNvSpPr/>
          <p:nvPr userDrawn="1"/>
        </p:nvSpPr>
        <p:spPr bwMode="gray">
          <a:xfrm>
            <a:off x="1" y="0"/>
            <a:ext cx="6400799" cy="601181"/>
          </a:xfrm>
          <a:prstGeom prst="rect">
            <a:avLst/>
          </a:prstGeom>
          <a:solidFill>
            <a:schemeClr val="accent5"/>
          </a:solidFill>
          <a:ln w="1905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en-US" sz="1000" dirty="0"/>
          </a:p>
        </p:txBody>
      </p:sp>
      <p:pic>
        <p:nvPicPr>
          <p:cNvPr id="33" name="Graphic 32">
            <a:extLst>
              <a:ext uri="{FF2B5EF4-FFF2-40B4-BE49-F238E27FC236}">
                <a16:creationId xmlns:a16="http://schemas.microsoft.com/office/drawing/2014/main" id="{3A6E8DDB-0468-4CF2-95FC-D24811F07FC8}"/>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945062" y="26568"/>
            <a:ext cx="523330" cy="523330"/>
          </a:xfrm>
          <a:prstGeom prst="rect">
            <a:avLst/>
          </a:prstGeom>
        </p:spPr>
      </p:pic>
      <p:cxnSp>
        <p:nvCxnSpPr>
          <p:cNvPr id="14" name="Header line - decorative">
            <a:extLst>
              <a:ext uri="{C183D7F6-B498-43B3-948B-1728B52AA6E4}">
                <adec:decorative xmlns:adec="http://schemas.microsoft.com/office/drawing/2017/decorative" val="1"/>
              </a:ext>
            </a:extLst>
          </p:cNvPr>
          <p:cNvCxnSpPr/>
          <p:nvPr userDrawn="1"/>
        </p:nvCxnSpPr>
        <p:spPr bwMode="gray">
          <a:xfrm>
            <a:off x="0" y="601181"/>
            <a:ext cx="6400800" cy="0"/>
          </a:xfrm>
          <a:prstGeom prst="line">
            <a:avLst/>
          </a:prstGeom>
          <a:noFill/>
          <a:ln w="28575" cap="flat" cmpd="sng" algn="ctr">
            <a:solidFill>
              <a:schemeClr val="accent6"/>
            </a:solidFill>
            <a:prstDash val="solid"/>
            <a:miter lim="800000"/>
          </a:ln>
          <a:effectLst/>
        </p:spPr>
      </p:cxnSp>
      <p:grpSp>
        <p:nvGrpSpPr>
          <p:cNvPr id="2" name="Lines - decorative">
            <a:extLst>
              <a:ext uri="{FF2B5EF4-FFF2-40B4-BE49-F238E27FC236}">
                <a16:creationId xmlns:a16="http://schemas.microsoft.com/office/drawing/2014/main" id="{1977C173-1D74-414D-8E34-E30AFCCD0CD0}"/>
              </a:ext>
              <a:ext uri="{C183D7F6-B498-43B3-948B-1728B52AA6E4}">
                <adec:decorative xmlns:adec="http://schemas.microsoft.com/office/drawing/2017/decorative" val="1"/>
              </a:ext>
            </a:extLst>
          </p:cNvPr>
          <p:cNvGrpSpPr/>
          <p:nvPr userDrawn="1"/>
        </p:nvGrpSpPr>
        <p:grpSpPr>
          <a:xfrm>
            <a:off x="283818" y="1110912"/>
            <a:ext cx="5845520" cy="3286517"/>
            <a:chOff x="283818" y="1110912"/>
            <a:chExt cx="5845520" cy="3286517"/>
          </a:xfrm>
        </p:grpSpPr>
        <p:cxnSp>
          <p:nvCxnSpPr>
            <p:cNvPr id="34" name="Line 2">
              <a:extLst>
                <a:ext uri="{C183D7F6-B498-43B3-948B-1728B52AA6E4}">
                  <adec:decorative xmlns:adec="http://schemas.microsoft.com/office/drawing/2017/decorative" val="1"/>
                </a:ext>
              </a:extLst>
            </p:cNvPr>
            <p:cNvCxnSpPr/>
            <p:nvPr userDrawn="1"/>
          </p:nvCxnSpPr>
          <p:spPr bwMode="gray">
            <a:xfrm>
              <a:off x="283818" y="1110912"/>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6" name="Line 3">
              <a:extLst>
                <a:ext uri="{C183D7F6-B498-43B3-948B-1728B52AA6E4}">
                  <adec:decorative xmlns:adec="http://schemas.microsoft.com/office/drawing/2017/decorative" val="1"/>
                </a:ext>
              </a:extLst>
            </p:cNvPr>
            <p:cNvCxnSpPr/>
            <p:nvPr userDrawn="1"/>
          </p:nvCxnSpPr>
          <p:spPr bwMode="gray">
            <a:xfrm>
              <a:off x="283818" y="1476081"/>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7" name="Line 4">
              <a:extLst>
                <a:ext uri="{C183D7F6-B498-43B3-948B-1728B52AA6E4}">
                  <adec:decorative xmlns:adec="http://schemas.microsoft.com/office/drawing/2017/decorative" val="1"/>
                </a:ext>
              </a:extLst>
            </p:cNvPr>
            <p:cNvCxnSpPr/>
            <p:nvPr userDrawn="1"/>
          </p:nvCxnSpPr>
          <p:spPr bwMode="gray">
            <a:xfrm>
              <a:off x="283818" y="1841250"/>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8" name="Line 5">
              <a:extLst>
                <a:ext uri="{C183D7F6-B498-43B3-948B-1728B52AA6E4}">
                  <adec:decorative xmlns:adec="http://schemas.microsoft.com/office/drawing/2017/decorative" val="1"/>
                </a:ext>
              </a:extLst>
            </p:cNvPr>
            <p:cNvCxnSpPr/>
            <p:nvPr userDrawn="1"/>
          </p:nvCxnSpPr>
          <p:spPr bwMode="gray">
            <a:xfrm>
              <a:off x="283818" y="2206419"/>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9" name="Line 6">
              <a:extLst>
                <a:ext uri="{C183D7F6-B498-43B3-948B-1728B52AA6E4}">
                  <adec:decorative xmlns:adec="http://schemas.microsoft.com/office/drawing/2017/decorative" val="1"/>
                </a:ext>
              </a:extLst>
            </p:cNvPr>
            <p:cNvCxnSpPr/>
            <p:nvPr userDrawn="1"/>
          </p:nvCxnSpPr>
          <p:spPr bwMode="gray">
            <a:xfrm>
              <a:off x="283818" y="2571588"/>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0" name="Line 7">
              <a:extLst>
                <a:ext uri="{C183D7F6-B498-43B3-948B-1728B52AA6E4}">
                  <adec:decorative xmlns:adec="http://schemas.microsoft.com/office/drawing/2017/decorative" val="1"/>
                </a:ext>
              </a:extLst>
            </p:cNvPr>
            <p:cNvCxnSpPr/>
            <p:nvPr userDrawn="1"/>
          </p:nvCxnSpPr>
          <p:spPr bwMode="gray">
            <a:xfrm>
              <a:off x="283818" y="2936757"/>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1" name="Line 8">
              <a:extLst>
                <a:ext uri="{C183D7F6-B498-43B3-948B-1728B52AA6E4}">
                  <adec:decorative xmlns:adec="http://schemas.microsoft.com/office/drawing/2017/decorative" val="1"/>
                </a:ext>
              </a:extLst>
            </p:cNvPr>
            <p:cNvCxnSpPr/>
            <p:nvPr userDrawn="1"/>
          </p:nvCxnSpPr>
          <p:spPr bwMode="gray">
            <a:xfrm>
              <a:off x="283818" y="3301926"/>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2" name="Line 9">
              <a:extLst>
                <a:ext uri="{C183D7F6-B498-43B3-948B-1728B52AA6E4}">
                  <adec:decorative xmlns:adec="http://schemas.microsoft.com/office/drawing/2017/decorative" val="1"/>
                </a:ext>
              </a:extLst>
            </p:cNvPr>
            <p:cNvCxnSpPr/>
            <p:nvPr userDrawn="1"/>
          </p:nvCxnSpPr>
          <p:spPr bwMode="gray">
            <a:xfrm>
              <a:off x="283818" y="3667095"/>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3" name="Line 10">
              <a:extLst>
                <a:ext uri="{C183D7F6-B498-43B3-948B-1728B52AA6E4}">
                  <adec:decorative xmlns:adec="http://schemas.microsoft.com/office/drawing/2017/decorative" val="1"/>
                </a:ext>
              </a:extLst>
            </p:cNvPr>
            <p:cNvCxnSpPr/>
            <p:nvPr userDrawn="1"/>
          </p:nvCxnSpPr>
          <p:spPr bwMode="gray">
            <a:xfrm>
              <a:off x="283818" y="4032264"/>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5" name="Line 11">
              <a:extLst>
                <a:ext uri="{C183D7F6-B498-43B3-948B-1728B52AA6E4}">
                  <adec:decorative xmlns:adec="http://schemas.microsoft.com/office/drawing/2017/decorative" val="1"/>
                </a:ext>
              </a:extLst>
            </p:cNvPr>
            <p:cNvCxnSpPr/>
            <p:nvPr userDrawn="1"/>
          </p:nvCxnSpPr>
          <p:spPr bwMode="gray">
            <a:xfrm>
              <a:off x="283818" y="4397429"/>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44" name="Slide number - decorative">
            <a:extLst>
              <a:ext uri="{C183D7F6-B498-43B3-948B-1728B52AA6E4}">
                <adec:decorative xmlns:adec="http://schemas.microsoft.com/office/drawing/2017/decorative" val="1"/>
              </a:ext>
            </a:extLst>
          </p:cNvPr>
          <p:cNvSpPr txBox="1"/>
          <p:nvPr userDrawn="1"/>
        </p:nvSpPr>
        <p:spPr bwMode="gray">
          <a:xfrm>
            <a:off x="6163373" y="444101"/>
            <a:ext cx="237427" cy="100027"/>
          </a:xfrm>
          <a:prstGeom prst="rect">
            <a:avLst/>
          </a:prstGeom>
          <a:noFill/>
        </p:spPr>
        <p:txBody>
          <a:bodyPr wrap="square" lIns="0" tIns="0"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
        <p:nvSpPr>
          <p:cNvPr id="3" name="Title 2">
            <a:extLst>
              <a:ext uri="{FF2B5EF4-FFF2-40B4-BE49-F238E27FC236}">
                <a16:creationId xmlns:a16="http://schemas.microsoft.com/office/drawing/2014/main" id="{C7DB3CBD-6610-C86F-5D82-B8E6A506EED1}"/>
              </a:ext>
            </a:extLst>
          </p:cNvPr>
          <p:cNvSpPr>
            <a:spLocks noGrp="1"/>
          </p:cNvSpPr>
          <p:nvPr>
            <p:ph type="title" hasCustomPrompt="1"/>
          </p:nvPr>
        </p:nvSpPr>
        <p:spPr/>
        <p:txBody>
          <a:bodyPr/>
          <a:lstStyle>
            <a:lvl1pPr>
              <a:defRPr>
                <a:solidFill>
                  <a:schemeClr val="bg1"/>
                </a:solidFill>
              </a:defRPr>
            </a:lvl1pPr>
          </a:lstStyle>
          <a:p>
            <a:r>
              <a:rPr lang="en-US" dirty="0"/>
              <a:t>Click to add “Notes”</a:t>
            </a:r>
          </a:p>
        </p:txBody>
      </p:sp>
    </p:spTree>
    <p:custDataLst>
      <p:tags r:id="rId1"/>
    </p:custDataLst>
    <p:extLst>
      <p:ext uri="{BB962C8B-B14F-4D97-AF65-F5344CB8AC3E}">
        <p14:creationId xmlns:p14="http://schemas.microsoft.com/office/powerpoint/2010/main" val="4175990927"/>
      </p:ext>
    </p:extLst>
  </p:cSld>
  <p:clrMapOvr>
    <a:masterClrMapping/>
  </p:clrMapOvr>
  <p:extLst>
    <p:ext uri="{DCECCB84-F9BA-43D5-87BE-67443E8EF086}">
      <p15:sldGuideLst xmlns:p15="http://schemas.microsoft.com/office/powerpoint/2012/main">
        <p15:guide id="1" orient="horz" pos="6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perless Meeting Credit/Caveat">
    <p:spTree>
      <p:nvGrpSpPr>
        <p:cNvPr id="1" name=""/>
        <p:cNvGrpSpPr/>
        <p:nvPr/>
      </p:nvGrpSpPr>
      <p:grpSpPr>
        <a:xfrm>
          <a:off x="0" y="0"/>
          <a:ext cx="0" cy="0"/>
          <a:chOff x="0" y="0"/>
          <a:chExt cx="0" cy="0"/>
        </a:xfrm>
      </p:grpSpPr>
      <p:sp>
        <p:nvSpPr>
          <p:cNvPr id="34" name="Slide title"/>
          <p:cNvSpPr>
            <a:spLocks noGrp="1"/>
          </p:cNvSpPr>
          <p:nvPr>
            <p:ph type="title" hasCustomPrompt="1"/>
          </p:nvPr>
        </p:nvSpPr>
        <p:spPr bwMode="gray">
          <a:xfrm>
            <a:off x="281609" y="309824"/>
            <a:ext cx="3718949" cy="249299"/>
          </a:xfrm>
          <a:prstGeom prst="rect">
            <a:avLst/>
          </a:prstGeom>
        </p:spPr>
        <p:txBody>
          <a:bodyPr wrap="square" lIns="0" tIns="0" rIns="0" bIns="0" anchor="t" anchorCtr="0">
            <a:spAutoFit/>
          </a:bodyPr>
          <a:lstStyle>
            <a:lvl1pPr>
              <a:lnSpc>
                <a:spcPct val="90000"/>
              </a:lnSpc>
              <a:defRPr b="0">
                <a:solidFill>
                  <a:schemeClr val="tx1"/>
                </a:solidFill>
              </a:defRPr>
            </a:lvl1pPr>
          </a:lstStyle>
          <a:p>
            <a:r>
              <a:rPr lang="en-US" dirty="0"/>
              <a:t>Add “Project Contributors” Here</a:t>
            </a:r>
          </a:p>
        </p:txBody>
      </p:sp>
      <p:sp>
        <p:nvSpPr>
          <p:cNvPr id="35" name="Project director"/>
          <p:cNvSpPr>
            <a:spLocks noGrp="1"/>
          </p:cNvSpPr>
          <p:nvPr>
            <p:ph type="body" sz="quarter" idx="37" hasCustomPrompt="1"/>
          </p:nvPr>
        </p:nvSpPr>
        <p:spPr bwMode="gray">
          <a:xfrm>
            <a:off x="591552" y="968034"/>
            <a:ext cx="3017520" cy="169277"/>
          </a:xfrm>
        </p:spPr>
        <p:txBody>
          <a:bodyPr/>
          <a:lstStyle>
            <a:lvl1pPr marL="0" indent="0">
              <a:spcBef>
                <a:spcPts val="0"/>
              </a:spcBef>
              <a:buNone/>
              <a:defRPr sz="1100">
                <a:solidFill>
                  <a:schemeClr val="tx1"/>
                </a:solidFill>
              </a:defRPr>
            </a:lvl1pPr>
            <a:lvl2pPr marL="114300" indent="0">
              <a:spcBef>
                <a:spcPts val="0"/>
              </a:spcBef>
              <a:buNone/>
              <a:defRPr sz="1100"/>
            </a:lvl2pPr>
            <a:lvl3pPr marL="228600" indent="0">
              <a:spcBef>
                <a:spcPts val="0"/>
              </a:spcBef>
              <a:buNone/>
              <a:defRPr sz="1100"/>
            </a:lvl3pPr>
            <a:lvl4pPr marL="342900" indent="0">
              <a:spcBef>
                <a:spcPts val="0"/>
              </a:spcBef>
              <a:buNone/>
              <a:defRPr sz="1100"/>
            </a:lvl4pPr>
            <a:lvl5pPr marL="457200" indent="0">
              <a:spcBef>
                <a:spcPts val="0"/>
              </a:spcBef>
              <a:buNone/>
              <a:defRPr sz="1100"/>
            </a:lvl5pPr>
          </a:lstStyle>
          <a:p>
            <a:pPr lvl="0"/>
            <a:r>
              <a:rPr lang="en-US" dirty="0"/>
              <a:t>Project Director (insert text)</a:t>
            </a:r>
          </a:p>
        </p:txBody>
      </p:sp>
      <p:sp>
        <p:nvSpPr>
          <p:cNvPr id="36" name="Project director names"/>
          <p:cNvSpPr>
            <a:spLocks noGrp="1"/>
          </p:cNvSpPr>
          <p:nvPr>
            <p:ph type="body" sz="quarter" idx="38" hasCustomPrompt="1"/>
          </p:nvPr>
        </p:nvSpPr>
        <p:spPr bwMode="gray">
          <a:xfrm>
            <a:off x="591552" y="1175826"/>
            <a:ext cx="3019522" cy="138499"/>
          </a:xfrm>
        </p:spPr>
        <p:txBody>
          <a:bodyPr/>
          <a:lstStyle>
            <a:lvl1pPr marL="0" indent="0">
              <a:spcBef>
                <a:spcPts val="200"/>
              </a:spcBef>
              <a:buNone/>
              <a:defRPr>
                <a:solidFill>
                  <a:schemeClr val="tx1"/>
                </a:solidFill>
              </a:defRPr>
            </a:lvl1pPr>
          </a:lstStyle>
          <a:p>
            <a:pPr lvl="0"/>
            <a:r>
              <a:rPr lang="en-US" dirty="0"/>
              <a:t>Insert Name(s) Here</a:t>
            </a:r>
          </a:p>
        </p:txBody>
      </p:sp>
      <p:sp>
        <p:nvSpPr>
          <p:cNvPr id="37" name="Contributing consultants"/>
          <p:cNvSpPr>
            <a:spLocks noGrp="1"/>
          </p:cNvSpPr>
          <p:nvPr>
            <p:ph type="body" sz="quarter" idx="39" hasCustomPrompt="1"/>
          </p:nvPr>
        </p:nvSpPr>
        <p:spPr bwMode="gray">
          <a:xfrm>
            <a:off x="591552" y="1609882"/>
            <a:ext cx="3017520" cy="169277"/>
          </a:xfrm>
        </p:spPr>
        <p:txBody>
          <a:bodyPr/>
          <a:lstStyle>
            <a:lvl1pPr marL="0" indent="0">
              <a:spcBef>
                <a:spcPts val="0"/>
              </a:spcBef>
              <a:buNone/>
              <a:defRPr sz="1100">
                <a:solidFill>
                  <a:schemeClr val="tx1"/>
                </a:solidFill>
              </a:defRPr>
            </a:lvl1pPr>
            <a:lvl2pPr marL="114300" indent="0">
              <a:spcBef>
                <a:spcPts val="0"/>
              </a:spcBef>
              <a:buNone/>
              <a:defRPr sz="1100"/>
            </a:lvl2pPr>
            <a:lvl3pPr marL="228600" indent="0">
              <a:spcBef>
                <a:spcPts val="0"/>
              </a:spcBef>
              <a:buNone/>
              <a:defRPr sz="1100"/>
            </a:lvl3pPr>
            <a:lvl4pPr marL="342900" indent="0">
              <a:spcBef>
                <a:spcPts val="0"/>
              </a:spcBef>
              <a:buNone/>
              <a:defRPr sz="1100"/>
            </a:lvl4pPr>
            <a:lvl5pPr marL="457200" indent="0">
              <a:spcBef>
                <a:spcPts val="0"/>
              </a:spcBef>
              <a:buNone/>
              <a:defRPr sz="1100"/>
            </a:lvl5pPr>
          </a:lstStyle>
          <a:p>
            <a:pPr lvl="0"/>
            <a:r>
              <a:rPr lang="en-US" dirty="0"/>
              <a:t>Contributing Consultants (insert text)</a:t>
            </a:r>
          </a:p>
        </p:txBody>
      </p:sp>
      <p:sp>
        <p:nvSpPr>
          <p:cNvPr id="38" name="Contributing consultants names"/>
          <p:cNvSpPr>
            <a:spLocks noGrp="1"/>
          </p:cNvSpPr>
          <p:nvPr>
            <p:ph type="body" sz="quarter" idx="40" hasCustomPrompt="1"/>
          </p:nvPr>
        </p:nvSpPr>
        <p:spPr bwMode="gray">
          <a:xfrm>
            <a:off x="591552" y="1819016"/>
            <a:ext cx="3019522" cy="138499"/>
          </a:xfrm>
        </p:spPr>
        <p:txBody>
          <a:bodyPr/>
          <a:lstStyle>
            <a:lvl1pPr marL="0" indent="0">
              <a:spcBef>
                <a:spcPts val="200"/>
              </a:spcBef>
              <a:buNone/>
              <a:defRPr>
                <a:solidFill>
                  <a:schemeClr val="tx1"/>
                </a:solidFill>
              </a:defRPr>
            </a:lvl1pPr>
          </a:lstStyle>
          <a:p>
            <a:pPr lvl="0"/>
            <a:r>
              <a:rPr lang="en-US" dirty="0"/>
              <a:t>Insert Name(s) Here</a:t>
            </a:r>
          </a:p>
        </p:txBody>
      </p:sp>
      <p:sp>
        <p:nvSpPr>
          <p:cNvPr id="39" name="Executive director"/>
          <p:cNvSpPr>
            <a:spLocks noGrp="1"/>
          </p:cNvSpPr>
          <p:nvPr>
            <p:ph type="body" sz="quarter" idx="41" hasCustomPrompt="1"/>
          </p:nvPr>
        </p:nvSpPr>
        <p:spPr bwMode="gray">
          <a:xfrm>
            <a:off x="591552" y="2250476"/>
            <a:ext cx="3017520" cy="169277"/>
          </a:xfrm>
        </p:spPr>
        <p:txBody>
          <a:bodyPr/>
          <a:lstStyle>
            <a:lvl1pPr marL="0" indent="0">
              <a:spcBef>
                <a:spcPts val="0"/>
              </a:spcBef>
              <a:buNone/>
              <a:defRPr sz="1100">
                <a:solidFill>
                  <a:schemeClr val="tx1"/>
                </a:solidFill>
              </a:defRPr>
            </a:lvl1pPr>
            <a:lvl2pPr marL="114300" indent="0">
              <a:spcBef>
                <a:spcPts val="0"/>
              </a:spcBef>
              <a:buNone/>
              <a:defRPr sz="1100"/>
            </a:lvl2pPr>
            <a:lvl3pPr marL="228600" indent="0">
              <a:spcBef>
                <a:spcPts val="0"/>
              </a:spcBef>
              <a:buNone/>
              <a:defRPr sz="1100"/>
            </a:lvl3pPr>
            <a:lvl4pPr marL="342900" indent="0">
              <a:spcBef>
                <a:spcPts val="0"/>
              </a:spcBef>
              <a:buNone/>
              <a:defRPr sz="1100"/>
            </a:lvl4pPr>
            <a:lvl5pPr marL="457200" indent="0">
              <a:spcBef>
                <a:spcPts val="0"/>
              </a:spcBef>
              <a:buNone/>
              <a:defRPr sz="1100"/>
            </a:lvl5pPr>
          </a:lstStyle>
          <a:p>
            <a:pPr lvl="0"/>
            <a:r>
              <a:rPr lang="en-US" dirty="0"/>
              <a:t>Executive Director (insert text)</a:t>
            </a:r>
          </a:p>
        </p:txBody>
      </p:sp>
      <p:sp>
        <p:nvSpPr>
          <p:cNvPr id="40" name="Executive director names"/>
          <p:cNvSpPr>
            <a:spLocks noGrp="1"/>
          </p:cNvSpPr>
          <p:nvPr>
            <p:ph type="body" sz="quarter" idx="42" hasCustomPrompt="1"/>
          </p:nvPr>
        </p:nvSpPr>
        <p:spPr bwMode="gray">
          <a:xfrm>
            <a:off x="591552" y="2459785"/>
            <a:ext cx="3019522" cy="138499"/>
          </a:xfrm>
        </p:spPr>
        <p:txBody>
          <a:bodyPr/>
          <a:lstStyle>
            <a:lvl1pPr marL="0" indent="0">
              <a:spcBef>
                <a:spcPts val="200"/>
              </a:spcBef>
              <a:buNone/>
              <a:defRPr>
                <a:solidFill>
                  <a:schemeClr val="tx1"/>
                </a:solidFill>
              </a:defRPr>
            </a:lvl1pPr>
            <a:lvl2pPr marL="114300" indent="0">
              <a:spcBef>
                <a:spcPts val="200"/>
              </a:spcBef>
              <a:buNone/>
              <a:defRPr>
                <a:solidFill>
                  <a:schemeClr val="accent3"/>
                </a:solidFill>
              </a:defRPr>
            </a:lvl2pPr>
            <a:lvl3pPr marL="228600" indent="0">
              <a:spcBef>
                <a:spcPts val="200"/>
              </a:spcBef>
              <a:buNone/>
              <a:defRPr>
                <a:solidFill>
                  <a:schemeClr val="accent3"/>
                </a:solidFill>
              </a:defRPr>
            </a:lvl3pPr>
            <a:lvl4pPr marL="342900" indent="0">
              <a:spcBef>
                <a:spcPts val="200"/>
              </a:spcBef>
              <a:buNone/>
              <a:defRPr>
                <a:solidFill>
                  <a:schemeClr val="accent3"/>
                </a:solidFill>
              </a:defRPr>
            </a:lvl4pPr>
            <a:lvl5pPr marL="457200" indent="0">
              <a:spcBef>
                <a:spcPts val="200"/>
              </a:spcBef>
              <a:buNone/>
              <a:defRPr>
                <a:solidFill>
                  <a:schemeClr val="accent3"/>
                </a:solidFill>
              </a:defRPr>
            </a:lvl5pPr>
          </a:lstStyle>
          <a:p>
            <a:pPr lvl="0"/>
            <a:r>
              <a:rPr lang="en-US" dirty="0"/>
              <a:t>Insert Name(s) Here</a:t>
            </a:r>
          </a:p>
        </p:txBody>
      </p:sp>
      <p:cxnSp>
        <p:nvCxnSpPr>
          <p:cNvPr id="13" name="Line - decorative">
            <a:extLst>
              <a:ext uri="{C183D7F6-B498-43B3-948B-1728B52AA6E4}">
                <adec:decorative xmlns:adec="http://schemas.microsoft.com/office/drawing/2017/decorative" val="1"/>
              </a:ext>
            </a:extLst>
          </p:cNvPr>
          <p:cNvCxnSpPr/>
          <p:nvPr userDrawn="1"/>
        </p:nvCxnSpPr>
        <p:spPr bwMode="gray">
          <a:xfrm>
            <a:off x="4086830" y="0"/>
            <a:ext cx="0" cy="4800600"/>
          </a:xfrm>
          <a:prstGeom prst="line">
            <a:avLst/>
          </a:prstGeom>
          <a:ln w="12700">
            <a:solidFill>
              <a:schemeClr val="bg2">
                <a:lumMod val="75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4" name="Full legal caveat - decorative">
            <a:extLst>
              <a:ext uri="{C183D7F6-B498-43B3-948B-1728B52AA6E4}">
                <adec:decorative xmlns:adec="http://schemas.microsoft.com/office/drawing/2017/decorative" val="1"/>
              </a:ext>
            </a:extLst>
          </p:cNvPr>
          <p:cNvSpPr txBox="1"/>
          <p:nvPr userDrawn="1"/>
        </p:nvSpPr>
        <p:spPr bwMode="gray">
          <a:xfrm>
            <a:off x="4173100" y="198787"/>
            <a:ext cx="1920240" cy="4514056"/>
          </a:xfrm>
          <a:prstGeom prst="rect">
            <a:avLst/>
          </a:prstGeom>
          <a:noFill/>
        </p:spPr>
        <p:txBody>
          <a:bodyPr wrap="square" lIns="0" tIns="0" rIns="0" bIns="0" rtlCol="0">
            <a:spAutoFit/>
          </a:bodyPr>
          <a:lstStyle/>
          <a:p>
            <a:pPr>
              <a:spcBef>
                <a:spcPts val="400"/>
              </a:spcBef>
            </a:pPr>
            <a:r>
              <a:rPr lang="en-US" sz="400" b="1" kern="1200" dirty="0">
                <a:solidFill>
                  <a:schemeClr val="tx1"/>
                </a:solidFill>
                <a:effectLst/>
                <a:latin typeface="+mn-lt"/>
                <a:ea typeface="+mn-ea"/>
                <a:cs typeface="+mn-cs"/>
              </a:rPr>
              <a:t>Legal Caveat</a:t>
            </a:r>
            <a:endParaRPr lang="en-US" sz="400" kern="1200" dirty="0">
              <a:solidFill>
                <a:schemeClr val="tx1"/>
              </a:solidFill>
              <a:effectLst/>
              <a:latin typeface="+mn-lt"/>
              <a:ea typeface="+mn-ea"/>
              <a:cs typeface="+mn-cs"/>
            </a:endParaRPr>
          </a:p>
          <a:p>
            <a:pPr>
              <a:spcBef>
                <a:spcPts val="400"/>
              </a:spcBef>
            </a:pPr>
            <a:r>
              <a:rPr lang="en-US" sz="400" kern="1200" dirty="0">
                <a:solidFill>
                  <a:schemeClr val="tx1"/>
                </a:solidFill>
                <a:effectLst/>
                <a:latin typeface="+mn-lt"/>
                <a:ea typeface="+mn-ea"/>
                <a:cs typeface="+mn-cs"/>
              </a:rPr>
              <a:t>EAB Global, Inc. (“EAB”) has made efforts to verify the accuracy of the information it provides to partners. This report relies on data obtained from many sources, however, and EAB cannot guarantee the accuracy of the information provided or any analysis based thereon. In addition, neither EAB nor any of its affiliates (each, an “EAB Organization”) is in the business of giving legal, accounting, or other professional advice, and its reports should not be construed as professional advice. In particular, partners should not rely on any legal commentary in this report as a basis for action, or assume that any tactics described herein would be permitted by applicable law or appropriate for a given partner’s situation. Partners are advised to consult with appropriate professionals concerning legal, tax, or accounting issues, before implementing any of these tactics. No EAB Organization or any of its respective officers, directors, employees, or agents shall be liable for any claims, liabilities, or expenses relating to (a) any errors or omissions in this report, whether caused by any EAB Organization, or any of their respective employees or agents, or sources or other third parties, (b) any recommendation by any EAB Organization, or (c) failure of partner and its employees and agents to abide by the terms set forth herein.</a:t>
            </a:r>
          </a:p>
          <a:p>
            <a:pPr>
              <a:spcBef>
                <a:spcPts val="400"/>
              </a:spcBef>
            </a:pPr>
            <a:r>
              <a:rPr lang="en-US" sz="400" kern="1200" dirty="0">
                <a:solidFill>
                  <a:schemeClr val="tx1"/>
                </a:solidFill>
                <a:effectLst/>
                <a:latin typeface="+mn-lt"/>
                <a:ea typeface="+mn-ea"/>
                <a:cs typeface="+mn-cs"/>
              </a:rPr>
              <a:t>EAB is a registered trademark of EAB Global, Inc. in the United States and other countries. Partners are not permitted to use these trademarks, or any other trademark, product name, service name, trade name, and logo of any EAB Organization without prior written consent of EAB. Other trademarks, product names, service names, trade names, and logos used within these pages are the property of their respective holders. Use of other company trademarks, product names, service names, trade names, and logos or images of the same does not necessarily constitute (a) an endorsement by such company of an EAB Organization and its products and services, or (b) an endorsement of the company or its products or services by an EAB Organization. No EAB Organization is affiliated with any such company.</a:t>
            </a:r>
            <a:endParaRPr lang="en-US" sz="400" b="1" kern="1200" dirty="0">
              <a:solidFill>
                <a:schemeClr val="tx1"/>
              </a:solidFill>
              <a:effectLst/>
              <a:latin typeface="+mn-lt"/>
              <a:ea typeface="+mn-ea"/>
              <a:cs typeface="+mn-cs"/>
            </a:endParaRPr>
          </a:p>
          <a:p>
            <a:pPr>
              <a:spcBef>
                <a:spcPts val="400"/>
              </a:spcBef>
            </a:pPr>
            <a:r>
              <a:rPr lang="en-US" sz="400" b="1" kern="1200" dirty="0">
                <a:solidFill>
                  <a:schemeClr val="tx1"/>
                </a:solidFill>
                <a:effectLst/>
                <a:latin typeface="+mn-lt"/>
                <a:ea typeface="+mn-ea"/>
                <a:cs typeface="+mn-cs"/>
              </a:rPr>
              <a:t>IMPORTANT: Please read the following.</a:t>
            </a:r>
            <a:endParaRPr lang="en-US" sz="400" kern="1200" dirty="0">
              <a:solidFill>
                <a:schemeClr val="tx1"/>
              </a:solidFill>
              <a:effectLst/>
              <a:latin typeface="+mn-lt"/>
              <a:ea typeface="+mn-ea"/>
              <a:cs typeface="+mn-cs"/>
            </a:endParaRPr>
          </a:p>
          <a:p>
            <a:pPr>
              <a:spcBef>
                <a:spcPts val="400"/>
              </a:spcBef>
            </a:pPr>
            <a:r>
              <a:rPr lang="en-US" sz="400" kern="1200" dirty="0">
                <a:solidFill>
                  <a:schemeClr val="tx1"/>
                </a:solidFill>
                <a:effectLst/>
                <a:latin typeface="+mn-lt"/>
                <a:ea typeface="+mn-ea"/>
                <a:cs typeface="+mn-cs"/>
              </a:rPr>
              <a:t>EAB has prepared this report for the exclusive use of its partners. Each partner acknowledges and agrees that this report and the information contained herein (collectively, the “Report”) are confidential and proprietary to EAB. By accepting delivery of this Report, each partner agrees to abide by the terms as stated herein, including the following:</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All right, title, and interest in and to this Report is owned by an EAB Organization. Except as stated herein, no right, license, permission, or interest of any kind in this Report is intended to be given, transferred to, or acquired by a partner. Each partner is authorized to use this Report only to the extent expressly authorized herein.</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Each partner shall not sell, license, republish, distribute, or post online or otherwise this Report, in part or in whole. Each partner shall not disseminate or permit the use of, and shall take reasonable precautions to prevent such dissemination or use of, this Report by (a) any of its employees and agents (except as stated below), or (b) any third party.</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Each partner may make this Report available solely to those of its </a:t>
            </a:r>
            <a:br>
              <a:rPr lang="en-US" sz="400" kern="1200" dirty="0">
                <a:solidFill>
                  <a:schemeClr val="tx1"/>
                </a:solidFill>
                <a:effectLst/>
                <a:latin typeface="+mn-lt"/>
                <a:ea typeface="+mn-ea"/>
                <a:cs typeface="+mn-cs"/>
              </a:rPr>
            </a:br>
            <a:r>
              <a:rPr lang="en-US" sz="400" kern="1200" dirty="0">
                <a:solidFill>
                  <a:schemeClr val="tx1"/>
                </a:solidFill>
                <a:effectLst/>
                <a:latin typeface="+mn-lt"/>
                <a:ea typeface="+mn-ea"/>
                <a:cs typeface="+mn-cs"/>
              </a:rPr>
              <a:t>employees and agents who (a) are registered for the workshop or program of which this Report is a part, (b) require access to this Report in order to learn from the information described herein, and (c) agree not to disclose this Report to other employees or agents or any third party. Each partner shall use, and shall ensure that its employees and agents use, this Report for its internal use only. Each partner may make a limited number of copies, solely as adequate for use by its employees and agents in accordance with the terms herein.</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Each partner shall not remove from this Report any confidential markings, copyright notices, and/or other similar indicia herein.</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Each partner is responsible for any breach of its obligations as stated herein by any of its employees or agents.</a:t>
            </a:r>
          </a:p>
          <a:p>
            <a:pPr marL="114300" indent="-114300">
              <a:spcBef>
                <a:spcPts val="400"/>
              </a:spcBef>
              <a:buFont typeface="+mj-lt"/>
              <a:buAutoNum type="arabicPeriod"/>
            </a:pPr>
            <a:r>
              <a:rPr lang="en-US" sz="400" kern="1200" dirty="0">
                <a:solidFill>
                  <a:schemeClr val="tx1"/>
                </a:solidFill>
                <a:effectLst/>
                <a:latin typeface="+mn-lt"/>
                <a:ea typeface="+mn-ea"/>
                <a:cs typeface="+mn-cs"/>
              </a:rPr>
              <a:t>If a partner is unwilling to abide by any of the foregoing obligations, then such partner shall promptly return this Report and all copies thereof to EAB.  </a:t>
            </a:r>
          </a:p>
        </p:txBody>
      </p:sp>
    </p:spTree>
    <p:custDataLst>
      <p:tags r:id="rId1"/>
    </p:custDataLst>
    <p:extLst>
      <p:ext uri="{BB962C8B-B14F-4D97-AF65-F5344CB8AC3E}">
        <p14:creationId xmlns:p14="http://schemas.microsoft.com/office/powerpoint/2010/main" val="4073061344"/>
      </p:ext>
    </p:extLst>
  </p:cSld>
  <p:clrMapOvr>
    <a:masterClrMapping/>
  </p:clrMapOvr>
  <p:extLst>
    <p:ext uri="{DCECCB84-F9BA-43D5-87BE-67443E8EF086}">
      <p15:sldGuideLst xmlns:p15="http://schemas.microsoft.com/office/powerpoint/2012/main">
        <p15:guide id="1" pos="370">
          <p15:clr>
            <a:srgbClr val="FBAE40"/>
          </p15:clr>
        </p15:guide>
        <p15:guide id="2" orient="horz" pos="195">
          <p15:clr>
            <a:srgbClr val="FBAE40"/>
          </p15:clr>
        </p15:guide>
        <p15:guide id="3" pos="241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Copy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98B25-C551-D36C-E05A-01A250681A76}"/>
              </a:ext>
            </a:extLst>
          </p:cNvPr>
          <p:cNvSpPr>
            <a:spLocks noGrp="1"/>
          </p:cNvSpPr>
          <p:nvPr>
            <p:ph type="title" hasCustomPrompt="1"/>
          </p:nvPr>
        </p:nvSpPr>
        <p:spPr>
          <a:xfrm>
            <a:off x="277813" y="-905493"/>
            <a:ext cx="5486400" cy="747897"/>
          </a:xfrm>
        </p:spPr>
        <p:txBody>
          <a:bodyPr/>
          <a:lstStyle/>
          <a:p>
            <a:r>
              <a:rPr lang="en-US" dirty="0"/>
              <a:t>Add a title, Ex: “Page Left Blank Intentionally #1” (this is a hidden title for accessibility; needs to be unique so add a number)</a:t>
            </a:r>
          </a:p>
        </p:txBody>
      </p:sp>
      <p:sp>
        <p:nvSpPr>
          <p:cNvPr id="20"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tx1"/>
                </a:solidFill>
                <a:latin typeface="+mj-lt"/>
              </a:rPr>
              <a:t>‹#›</a:t>
            </a:fld>
            <a:endParaRPr lang="en-US" sz="650" dirty="0">
              <a:solidFill>
                <a:schemeClr val="tx1"/>
              </a:solidFill>
              <a:latin typeface="+mj-lt"/>
            </a:endParaRPr>
          </a:p>
        </p:txBody>
      </p:sp>
    </p:spTree>
    <p:custDataLst>
      <p:tags r:id="rId1"/>
    </p:custDataLst>
    <p:extLst>
      <p:ext uri="{BB962C8B-B14F-4D97-AF65-F5344CB8AC3E}">
        <p14:creationId xmlns:p14="http://schemas.microsoft.com/office/powerpoint/2010/main" val="162379171"/>
      </p:ext>
    </p:extLst>
  </p:cSld>
  <p:clrMapOvr>
    <a:masterClrMapping/>
  </p:clrMapOvr>
  <p:extLst>
    <p:ext uri="{DCECCB84-F9BA-43D5-87BE-67443E8EF086}">
      <p15:sldGuideLst xmlns:p15="http://schemas.microsoft.com/office/powerpoint/2012/main">
        <p15:guide id="1" orient="horz" pos="6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ack Cover: Top Slide">
    <p:bg bwMode="gray">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CD464-88F4-8CA0-1699-C6AB512BDED8}"/>
              </a:ext>
            </a:extLst>
          </p:cNvPr>
          <p:cNvSpPr>
            <a:spLocks noGrp="1"/>
          </p:cNvSpPr>
          <p:nvPr>
            <p:ph type="title" hasCustomPrompt="1"/>
          </p:nvPr>
        </p:nvSpPr>
        <p:spPr>
          <a:xfrm>
            <a:off x="277813" y="-905493"/>
            <a:ext cx="5486400" cy="747897"/>
          </a:xfrm>
        </p:spPr>
        <p:txBody>
          <a:bodyPr/>
          <a:lstStyle/>
          <a:p>
            <a:r>
              <a:rPr lang="en-US" dirty="0"/>
              <a:t>Add a title, Ex: “Page Left Blank Intentionally #1” (this is a hidden title for accessibility; needs to be unique so add a number)</a:t>
            </a:r>
          </a:p>
        </p:txBody>
      </p:sp>
    </p:spTree>
    <p:custDataLst>
      <p:tags r:id="rId1"/>
    </p:custDataLst>
    <p:extLst>
      <p:ext uri="{BB962C8B-B14F-4D97-AF65-F5344CB8AC3E}">
        <p14:creationId xmlns:p14="http://schemas.microsoft.com/office/powerpoint/2010/main" val="11420717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ack Cover: Bottom Slide">
    <p:bg bwMode="gray">
      <p:bgPr>
        <a:solidFill>
          <a:schemeClr val="accent5"/>
        </a:solidFill>
        <a:effectLst/>
      </p:bgPr>
    </p:bg>
    <p:spTree>
      <p:nvGrpSpPr>
        <p:cNvPr id="1" name=""/>
        <p:cNvGrpSpPr/>
        <p:nvPr/>
      </p:nvGrpSpPr>
      <p:grpSpPr>
        <a:xfrm>
          <a:off x="0" y="0"/>
          <a:ext cx="0" cy="0"/>
          <a:chOff x="0" y="0"/>
          <a:chExt cx="0" cy="0"/>
        </a:xfrm>
      </p:grpSpPr>
      <p:pic>
        <p:nvPicPr>
          <p:cNvPr id="12" name="Background image">
            <a:extLst>
              <a:ext uri="{FF2B5EF4-FFF2-40B4-BE49-F238E27FC236}">
                <a16:creationId xmlns:a16="http://schemas.microsoft.com/office/drawing/2014/main" id="{5DB73C3D-06A9-46D9-BDFE-E64BB6198B09}"/>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rcRect l="18" r="18"/>
          <a:stretch/>
        </p:blipFill>
        <p:spPr>
          <a:xfrm>
            <a:off x="1270" y="0"/>
            <a:ext cx="6398515" cy="4800600"/>
          </a:xfrm>
          <a:prstGeom prst="rect">
            <a:avLst/>
          </a:prstGeom>
        </p:spPr>
      </p:pic>
      <p:pic>
        <p:nvPicPr>
          <p:cNvPr id="13" name="Seramount logo" descr="Seramount logo">
            <a:extLst>
              <a:ext uri="{FF2B5EF4-FFF2-40B4-BE49-F238E27FC236}">
                <a16:creationId xmlns:a16="http://schemas.microsoft.com/office/drawing/2014/main" id="{DFF62B81-DDB6-4A1A-922C-2DF37C481A41}"/>
              </a:ext>
              <a:ext uri="{C183D7F6-B498-43B3-948B-1728B52AA6E4}">
                <adec:decorative xmlns:adec="http://schemas.microsoft.com/office/drawing/2017/decorative" val="0"/>
              </a:ext>
            </a:extLst>
          </p:cNvPr>
          <p:cNvPicPr>
            <a:picLocks noChangeAspect="1"/>
          </p:cNvPicPr>
          <p:nvPr userDrawn="1"/>
        </p:nvPicPr>
        <p:blipFill>
          <a:blip r:embed="rId4"/>
          <a:srcRect/>
          <a:stretch/>
        </p:blipFill>
        <p:spPr>
          <a:xfrm>
            <a:off x="289080" y="3744811"/>
            <a:ext cx="2011680" cy="341808"/>
          </a:xfrm>
          <a:prstGeom prst="rect">
            <a:avLst/>
          </a:prstGeom>
        </p:spPr>
      </p:pic>
      <p:sp>
        <p:nvSpPr>
          <p:cNvPr id="19" name="Seramount phone website">
            <a:extLst>
              <a:ext uri="{FF2B5EF4-FFF2-40B4-BE49-F238E27FC236}">
                <a16:creationId xmlns:a16="http://schemas.microsoft.com/office/drawing/2014/main" id="{606B6337-5B50-4706-ADD8-79C4A4DD6399}"/>
              </a:ext>
              <a:ext uri="{C183D7F6-B498-43B3-948B-1728B52AA6E4}">
                <adec:decorative xmlns:adec="http://schemas.microsoft.com/office/drawing/2017/decorative" val="0"/>
              </a:ext>
            </a:extLst>
          </p:cNvPr>
          <p:cNvSpPr txBox="1"/>
          <p:nvPr userDrawn="1"/>
        </p:nvSpPr>
        <p:spPr bwMode="gray">
          <a:xfrm>
            <a:off x="289080" y="4368900"/>
            <a:ext cx="3403923" cy="153888"/>
          </a:xfrm>
          <a:prstGeom prst="rect">
            <a:avLst/>
          </a:prstGeom>
          <a:noFill/>
        </p:spPr>
        <p:txBody>
          <a:bodyPr wrap="square" lIns="0" tIns="0" rIns="0" bIns="0" rtlCol="0">
            <a:spAutoFit/>
          </a:bodyPr>
          <a:lstStyle/>
          <a:p>
            <a:pPr algn="l">
              <a:spcBef>
                <a:spcPts val="500"/>
              </a:spcBef>
            </a:pPr>
            <a:r>
              <a:rPr lang="en-US" sz="1000" spc="0" baseline="0" dirty="0">
                <a:solidFill>
                  <a:schemeClr val="bg1"/>
                </a:solidFill>
                <a:latin typeface="+mj-lt"/>
              </a:rPr>
              <a:t>202-747-1000   seramount.com</a:t>
            </a:r>
          </a:p>
        </p:txBody>
      </p:sp>
      <p:sp>
        <p:nvSpPr>
          <p:cNvPr id="3" name="Title 2">
            <a:extLst>
              <a:ext uri="{FF2B5EF4-FFF2-40B4-BE49-F238E27FC236}">
                <a16:creationId xmlns:a16="http://schemas.microsoft.com/office/drawing/2014/main" id="{B945B503-FCBA-6B0D-9866-5D9DADC32908}"/>
              </a:ext>
            </a:extLst>
          </p:cNvPr>
          <p:cNvSpPr>
            <a:spLocks noGrp="1"/>
          </p:cNvSpPr>
          <p:nvPr>
            <p:ph type="title" hasCustomPrompt="1"/>
          </p:nvPr>
        </p:nvSpPr>
        <p:spPr>
          <a:xfrm>
            <a:off x="277813" y="-641473"/>
            <a:ext cx="5486400" cy="498598"/>
          </a:xfrm>
        </p:spPr>
        <p:txBody>
          <a:bodyPr/>
          <a:lstStyle/>
          <a:p>
            <a:r>
              <a:rPr lang="en-US" dirty="0"/>
              <a:t>Add “Seramount Contact Info” (this is a hidden title for accessibility)</a:t>
            </a:r>
          </a:p>
        </p:txBody>
      </p:sp>
    </p:spTree>
    <p:custDataLst>
      <p:tags r:id="rId1"/>
    </p:custDataLst>
    <p:extLst>
      <p:ext uri="{BB962C8B-B14F-4D97-AF65-F5344CB8AC3E}">
        <p14:creationId xmlns:p14="http://schemas.microsoft.com/office/powerpoint/2010/main" val="1828244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Standard">
    <p:spTree>
      <p:nvGrpSpPr>
        <p:cNvPr id="1" name=""/>
        <p:cNvGrpSpPr/>
        <p:nvPr/>
      </p:nvGrpSpPr>
      <p:grpSpPr>
        <a:xfrm>
          <a:off x="0" y="0"/>
          <a:ext cx="0" cy="0"/>
          <a:chOff x="0" y="0"/>
          <a:chExt cx="0" cy="0"/>
        </a:xfrm>
      </p:grpSpPr>
      <p:sp>
        <p:nvSpPr>
          <p:cNvPr id="4" name="Header box - decorative">
            <a:extLst>
              <a:ext uri="{C183D7F6-B498-43B3-948B-1728B52AA6E4}">
                <adec:decorative xmlns:adec="http://schemas.microsoft.com/office/drawing/2017/decorative" val="1"/>
              </a:ext>
            </a:extLst>
          </p:cNvPr>
          <p:cNvSpPr/>
          <p:nvPr userDrawn="1"/>
        </p:nvSpPr>
        <p:spPr bwMode="gray">
          <a:xfrm>
            <a:off x="2" y="2"/>
            <a:ext cx="6400799" cy="601181"/>
          </a:xfrm>
          <a:prstGeom prst="rect">
            <a:avLst/>
          </a:prstGeom>
          <a:solidFill>
            <a:schemeClr val="accent5"/>
          </a:solidFill>
          <a:ln w="19050" cap="flat" cmpd="sng" algn="ctr">
            <a:noFill/>
            <a:prstDash val="solid"/>
            <a:miter lim="800000"/>
          </a:ln>
          <a:effectLst/>
        </p:spPr>
        <p:txBody>
          <a:bodyPr rot="0" spcFirstLastPara="0" vert="horz" wrap="square" lIns="86140" tIns="43070" rIns="86140" bIns="43070" numCol="1" spcCol="0" rtlCol="0" fromWordArt="0" anchor="t" anchorCtr="0" forceAA="0" compatLnSpc="1">
            <a:prstTxWarp prst="textNoShape">
              <a:avLst/>
            </a:prstTxWarp>
            <a:noAutofit/>
          </a:bodyPr>
          <a:lstStyle/>
          <a:p>
            <a:pPr algn="ctr"/>
            <a:endParaRPr lang="en-US" sz="941" dirty="0"/>
          </a:p>
        </p:txBody>
      </p:sp>
      <p:pic>
        <p:nvPicPr>
          <p:cNvPr id="6" name="Graphic 5">
            <a:extLst>
              <a:ext uri="{FF2B5EF4-FFF2-40B4-BE49-F238E27FC236}">
                <a16:creationId xmlns:a16="http://schemas.microsoft.com/office/drawing/2014/main" id="{9EF83D3F-1E1A-4DB9-ACB4-4AAFAB2B7CC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945062" y="26568"/>
            <a:ext cx="523330" cy="523330"/>
          </a:xfrm>
          <a:prstGeom prst="rect">
            <a:avLst/>
          </a:prstGeom>
        </p:spPr>
      </p:pic>
      <p:cxnSp>
        <p:nvCxnSpPr>
          <p:cNvPr id="14" name="Header line - decorative">
            <a:extLst>
              <a:ext uri="{C183D7F6-B498-43B3-948B-1728B52AA6E4}">
                <adec:decorative xmlns:adec="http://schemas.microsoft.com/office/drawing/2017/decorative" val="1"/>
              </a:ext>
            </a:extLst>
          </p:cNvPr>
          <p:cNvCxnSpPr/>
          <p:nvPr userDrawn="1"/>
        </p:nvCxnSpPr>
        <p:spPr bwMode="gray">
          <a:xfrm>
            <a:off x="0" y="613882"/>
            <a:ext cx="6400800" cy="0"/>
          </a:xfrm>
          <a:prstGeom prst="line">
            <a:avLst/>
          </a:prstGeom>
          <a:noFill/>
          <a:ln w="28575" cap="flat" cmpd="sng" algn="ctr">
            <a:solidFill>
              <a:schemeClr val="accent6"/>
            </a:solidFill>
            <a:prstDash val="solid"/>
            <a:miter lim="800000"/>
          </a:ln>
          <a:effectLst/>
        </p:spPr>
      </p:cxnSp>
      <p:sp>
        <p:nvSpPr>
          <p:cNvPr id="16" name="Top kicker"/>
          <p:cNvSpPr>
            <a:spLocks noGrp="1"/>
          </p:cNvSpPr>
          <p:nvPr userDrawn="1">
            <p:ph type="body" sz="quarter" idx="16" hasCustomPrompt="1"/>
          </p:nvPr>
        </p:nvSpPr>
        <p:spPr bwMode="gray">
          <a:xfrm>
            <a:off x="280194" y="103399"/>
            <a:ext cx="2560320" cy="115880"/>
          </a:xfrm>
        </p:spPr>
        <p:txBody>
          <a:bodyPr anchor="ctr" anchorCtr="0"/>
          <a:lstStyle>
            <a:lvl1pPr marL="0" indent="0">
              <a:spcBef>
                <a:spcPts val="0"/>
              </a:spcBef>
              <a:buNone/>
              <a:defRPr sz="753">
                <a:solidFill>
                  <a:schemeClr val="bg1"/>
                </a:solidFill>
              </a:defRPr>
            </a:lvl1pPr>
            <a:lvl2pPr marL="107655" indent="0">
              <a:spcBef>
                <a:spcPts val="0"/>
              </a:spcBef>
              <a:buNone/>
              <a:defRPr sz="753"/>
            </a:lvl2pPr>
            <a:lvl3pPr marL="215311" indent="0">
              <a:spcBef>
                <a:spcPts val="0"/>
              </a:spcBef>
              <a:buNone/>
              <a:defRPr sz="753"/>
            </a:lvl3pPr>
            <a:lvl4pPr marL="322965" indent="0">
              <a:spcBef>
                <a:spcPts val="0"/>
              </a:spcBef>
              <a:buNone/>
              <a:defRPr sz="753"/>
            </a:lvl4pPr>
            <a:lvl5pPr marL="430620" indent="0">
              <a:spcBef>
                <a:spcPts val="0"/>
              </a:spcBef>
              <a:buNone/>
              <a:defRPr sz="753"/>
            </a:lvl5pPr>
          </a:lstStyle>
          <a:p>
            <a:pPr lvl="0"/>
            <a:r>
              <a:rPr lang="en-US" dirty="0"/>
              <a:t>Top Kicker – Verdana 8pt Regular, Title Case</a:t>
            </a:r>
          </a:p>
        </p:txBody>
      </p:sp>
      <p:sp>
        <p:nvSpPr>
          <p:cNvPr id="3" name="Slide title"/>
          <p:cNvSpPr>
            <a:spLocks noGrp="1"/>
          </p:cNvSpPr>
          <p:nvPr userDrawn="1">
            <p:ph type="title" hasCustomPrompt="1"/>
          </p:nvPr>
        </p:nvSpPr>
        <p:spPr bwMode="gray">
          <a:xfrm>
            <a:off x="280194" y="317006"/>
            <a:ext cx="5212080" cy="249299"/>
          </a:xfrm>
        </p:spPr>
        <p:txBody>
          <a:bodyPr/>
          <a:lstStyle>
            <a:lvl1pPr>
              <a:defRPr baseline="0">
                <a:solidFill>
                  <a:schemeClr val="bg1"/>
                </a:solidFill>
              </a:defRPr>
            </a:lvl1pPr>
          </a:lstStyle>
          <a:p>
            <a:r>
              <a:rPr lang="en-US" dirty="0"/>
              <a:t>Slide Title – Rockwell 18pt Regular, Title Case</a:t>
            </a:r>
          </a:p>
        </p:txBody>
      </p:sp>
      <p:sp>
        <p:nvSpPr>
          <p:cNvPr id="13" name="Slide subtitle"/>
          <p:cNvSpPr>
            <a:spLocks noGrp="1"/>
          </p:cNvSpPr>
          <p:nvPr userDrawn="1">
            <p:ph type="body" sz="quarter" idx="15" hasCustomPrompt="1"/>
          </p:nvPr>
        </p:nvSpPr>
        <p:spPr bwMode="gray">
          <a:xfrm>
            <a:off x="280196" y="657732"/>
            <a:ext cx="5842794" cy="174018"/>
          </a:xfrm>
        </p:spPr>
        <p:txBody>
          <a:bodyPr/>
          <a:lstStyle>
            <a:lvl1pPr marL="0" indent="0">
              <a:spcBef>
                <a:spcPts val="0"/>
              </a:spcBef>
              <a:buNone/>
              <a:defRPr sz="1131">
                <a:solidFill>
                  <a:schemeClr val="tx1"/>
                </a:solidFill>
              </a:defRPr>
            </a:lvl1pPr>
            <a:lvl2pPr>
              <a:spcBef>
                <a:spcPts val="0"/>
              </a:spcBef>
              <a:defRPr sz="1131"/>
            </a:lvl2pPr>
            <a:lvl3pPr>
              <a:spcBef>
                <a:spcPts val="0"/>
              </a:spcBef>
              <a:defRPr sz="1131"/>
            </a:lvl3pPr>
            <a:lvl4pPr>
              <a:spcBef>
                <a:spcPts val="0"/>
              </a:spcBef>
              <a:defRPr sz="1131"/>
            </a:lvl4pPr>
            <a:lvl5pPr>
              <a:spcBef>
                <a:spcPts val="0"/>
              </a:spcBef>
              <a:defRPr sz="1131"/>
            </a:lvl5pPr>
          </a:lstStyle>
          <a:p>
            <a:pPr lvl="0"/>
            <a:r>
              <a:rPr lang="en-US" dirty="0"/>
              <a:t>Slide Subtitle – Verdana 12pt Regular, Title Case</a:t>
            </a:r>
          </a:p>
        </p:txBody>
      </p:sp>
      <p:sp>
        <p:nvSpPr>
          <p:cNvPr id="15" name="Footnote"/>
          <p:cNvSpPr>
            <a:spLocks noGrp="1"/>
          </p:cNvSpPr>
          <p:nvPr userDrawn="1">
            <p:ph type="body" sz="quarter" idx="19" hasCustomPrompt="1"/>
          </p:nvPr>
        </p:nvSpPr>
        <p:spPr bwMode="gray">
          <a:xfrm>
            <a:off x="0" y="4417351"/>
            <a:ext cx="2046204" cy="217306"/>
          </a:xfrm>
        </p:spPr>
        <p:txBody>
          <a:bodyPr lIns="64008" anchor="b" anchorCtr="0"/>
          <a:lstStyle>
            <a:lvl1pPr marL="107655" indent="-107655">
              <a:spcBef>
                <a:spcPts val="94"/>
              </a:spcBef>
              <a:buFont typeface="+mj-lt"/>
              <a:buAutoNum type="arabicParenR"/>
              <a:defRPr sz="471">
                <a:solidFill>
                  <a:schemeClr val="tx1"/>
                </a:solidFill>
              </a:defRPr>
            </a:lvl1pPr>
            <a:lvl2pPr>
              <a:spcBef>
                <a:spcPts val="188"/>
              </a:spcBef>
              <a:defRPr sz="471"/>
            </a:lvl2pPr>
            <a:lvl3pPr>
              <a:spcBef>
                <a:spcPts val="188"/>
              </a:spcBef>
              <a:defRPr sz="471"/>
            </a:lvl3pPr>
            <a:lvl4pPr>
              <a:spcBef>
                <a:spcPts val="188"/>
              </a:spcBef>
              <a:defRPr sz="471"/>
            </a:lvl4pPr>
            <a:lvl5pPr>
              <a:spcBef>
                <a:spcPts val="188"/>
              </a:spcBef>
              <a:defRPr sz="471"/>
            </a:lvl5pPr>
          </a:lstStyle>
          <a:p>
            <a:pPr lvl="0"/>
            <a:r>
              <a:rPr lang="en-US" dirty="0"/>
              <a:t>Click to add footnote. Numbers appear automatically (no additional space or tab needed). Use a period at the end of each footnote. Stretch box to the right as needed.</a:t>
            </a:r>
          </a:p>
        </p:txBody>
      </p:sp>
      <p:sp>
        <p:nvSpPr>
          <p:cNvPr id="22" name="Source - decorative">
            <a:extLst>
              <a:ext uri="{C183D7F6-B498-43B3-948B-1728B52AA6E4}">
                <adec:decorative xmlns:adec="http://schemas.microsoft.com/office/drawing/2017/decorative" val="1"/>
              </a:ext>
            </a:extLst>
          </p:cNvPr>
          <p:cNvSpPr>
            <a:spLocks noGrp="1"/>
          </p:cNvSpPr>
          <p:nvPr userDrawn="1">
            <p:ph type="body" sz="quarter" idx="18" hasCustomPrompt="1"/>
          </p:nvPr>
        </p:nvSpPr>
        <p:spPr bwMode="gray">
          <a:xfrm>
            <a:off x="4111256" y="4609523"/>
            <a:ext cx="2289544" cy="191078"/>
          </a:xfrm>
        </p:spPr>
        <p:txBody>
          <a:bodyPr rIns="64008" bIns="45720" anchor="b" anchorCtr="0"/>
          <a:lstStyle>
            <a:lvl1pPr marL="0" indent="0">
              <a:spcBef>
                <a:spcPts val="188"/>
              </a:spcBef>
              <a:buNone/>
              <a:defRPr sz="471">
                <a:solidFill>
                  <a:schemeClr val="tx1"/>
                </a:solidFill>
              </a:defRPr>
            </a:lvl1pPr>
            <a:lvl2pPr marL="107655" indent="0">
              <a:spcBef>
                <a:spcPts val="188"/>
              </a:spcBef>
              <a:buNone/>
              <a:defRPr sz="471"/>
            </a:lvl2pPr>
            <a:lvl3pPr marL="215311" indent="0">
              <a:spcBef>
                <a:spcPts val="188"/>
              </a:spcBef>
              <a:buNone/>
              <a:defRPr sz="471"/>
            </a:lvl3pPr>
            <a:lvl4pPr marL="322965" indent="0">
              <a:spcBef>
                <a:spcPts val="188"/>
              </a:spcBef>
              <a:buNone/>
              <a:defRPr sz="471"/>
            </a:lvl4pPr>
            <a:lvl5pPr marL="430620" indent="0">
              <a:spcBef>
                <a:spcPts val="188"/>
              </a:spcBef>
              <a:buNone/>
              <a:defRPr sz="471"/>
            </a:lvl5pPr>
          </a:lstStyle>
          <a:p>
            <a:pPr lvl="0"/>
            <a:r>
              <a:rPr lang="en-US" dirty="0"/>
              <a:t>Source: Click to add source. Use a single space after “Source:” and a period at the end of the source. Stretch box to the left as needed.</a:t>
            </a:r>
          </a:p>
        </p:txBody>
      </p:sp>
      <p:sp>
        <p:nvSpPr>
          <p:cNvPr id="18" name="Slide number - decorative">
            <a:extLst>
              <a:ext uri="{C183D7F6-B498-43B3-948B-1728B52AA6E4}">
                <adec:decorative xmlns:adec="http://schemas.microsoft.com/office/drawing/2017/decorative" val="1"/>
              </a:ext>
            </a:extLst>
          </p:cNvPr>
          <p:cNvSpPr txBox="1"/>
          <p:nvPr userDrawn="1"/>
        </p:nvSpPr>
        <p:spPr bwMode="gray">
          <a:xfrm>
            <a:off x="6163375" y="444102"/>
            <a:ext cx="237427" cy="94321"/>
          </a:xfrm>
          <a:prstGeom prst="rect">
            <a:avLst/>
          </a:prstGeom>
          <a:noFill/>
        </p:spPr>
        <p:txBody>
          <a:bodyPr wrap="square" lIns="0" tIns="0" rIns="43070" bIns="0" rtlCol="0">
            <a:spAutoFit/>
          </a:bodyPr>
          <a:lstStyle/>
          <a:p>
            <a:pPr algn="r">
              <a:spcBef>
                <a:spcPts val="471"/>
              </a:spcBef>
            </a:pPr>
            <a:fld id="{11A0A082-46D1-4CDC-90AB-7FACAC0B3028}" type="slidenum">
              <a:rPr lang="en-US" sz="613" smtClean="0">
                <a:solidFill>
                  <a:schemeClr val="bg1"/>
                </a:solidFill>
                <a:latin typeface="+mj-lt"/>
              </a:rPr>
              <a:pPr algn="r">
                <a:spcBef>
                  <a:spcPts val="471"/>
                </a:spcBef>
              </a:pPr>
              <a:t>‹#›</a:t>
            </a:fld>
            <a:endParaRPr lang="en-US" sz="613" dirty="0">
              <a:solidFill>
                <a:schemeClr val="bg1"/>
              </a:solidFill>
              <a:latin typeface="+mj-lt"/>
            </a:endParaRPr>
          </a:p>
        </p:txBody>
      </p:sp>
    </p:spTree>
    <p:custDataLst>
      <p:tags r:id="rId1"/>
    </p:custDataLst>
    <p:extLst>
      <p:ext uri="{BB962C8B-B14F-4D97-AF65-F5344CB8AC3E}">
        <p14:creationId xmlns:p14="http://schemas.microsoft.com/office/powerpoint/2010/main" val="2975065255"/>
      </p:ext>
    </p:extLst>
  </p:cSld>
  <p:clrMapOvr>
    <a:masterClrMapping/>
  </p:clrMapOvr>
  <p:extLst>
    <p:ext uri="{DCECCB84-F9BA-43D5-87BE-67443E8EF086}">
      <p15:sldGuideLst xmlns:p15="http://schemas.microsoft.com/office/powerpoint/2012/main">
        <p15:guide id="1" orient="horz" pos="6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Impact Slide">
    <p:bg bwMode="gray">
      <p:bgPr>
        <a:solidFill>
          <a:schemeClr val="accent5"/>
        </a:solidFill>
        <a:effectLst/>
      </p:bgPr>
    </p:bg>
    <p:spTree>
      <p:nvGrpSpPr>
        <p:cNvPr id="1" name=""/>
        <p:cNvGrpSpPr/>
        <p:nvPr/>
      </p:nvGrpSpPr>
      <p:grpSpPr>
        <a:xfrm>
          <a:off x="0" y="0"/>
          <a:ext cx="0" cy="0"/>
          <a:chOff x="0" y="0"/>
          <a:chExt cx="0" cy="0"/>
        </a:xfrm>
      </p:grpSpPr>
      <p:sp>
        <p:nvSpPr>
          <p:cNvPr id="2" name="Slide title"/>
          <p:cNvSpPr>
            <a:spLocks noGrp="1"/>
          </p:cNvSpPr>
          <p:nvPr>
            <p:ph type="title" hasCustomPrompt="1"/>
          </p:nvPr>
        </p:nvSpPr>
        <p:spPr bwMode="gray">
          <a:xfrm>
            <a:off x="279056" y="309824"/>
            <a:ext cx="3902242" cy="256480"/>
          </a:xfrm>
          <a:prstGeom prst="rect">
            <a:avLst/>
          </a:prstGeom>
        </p:spPr>
        <p:txBody>
          <a:bodyPr wrap="square" lIns="0" tIns="0" rIns="0" bIns="0" anchor="b" anchorCtr="0">
            <a:spAutoFit/>
          </a:bodyPr>
          <a:lstStyle>
            <a:lvl1pPr>
              <a:lnSpc>
                <a:spcPct val="90000"/>
              </a:lnSpc>
              <a:defRPr b="0" baseline="0">
                <a:solidFill>
                  <a:schemeClr val="bg1"/>
                </a:solidFill>
              </a:defRPr>
            </a:lvl1pPr>
          </a:lstStyle>
          <a:p>
            <a:r>
              <a:rPr lang="en-US" dirty="0"/>
              <a:t>Impact Slide Title – Rockwell 18pt</a:t>
            </a:r>
          </a:p>
        </p:txBody>
      </p:sp>
      <p:sp>
        <p:nvSpPr>
          <p:cNvPr id="6" name="Slide subtitle"/>
          <p:cNvSpPr>
            <a:spLocks noGrp="1"/>
          </p:cNvSpPr>
          <p:nvPr>
            <p:ph type="body" sz="quarter" idx="16" hasCustomPrompt="1"/>
          </p:nvPr>
        </p:nvSpPr>
        <p:spPr bwMode="gray">
          <a:xfrm>
            <a:off x="531293" y="604599"/>
            <a:ext cx="4025123" cy="256480"/>
          </a:xfrm>
        </p:spPr>
        <p:txBody>
          <a:bodyPr/>
          <a:lstStyle>
            <a:lvl1pPr marL="0" indent="0">
              <a:lnSpc>
                <a:spcPct val="90000"/>
              </a:lnSpc>
              <a:spcBef>
                <a:spcPts val="0"/>
              </a:spcBef>
              <a:buNone/>
              <a:defRPr sz="1800" spc="50" baseline="0">
                <a:solidFill>
                  <a:schemeClr val="bg1"/>
                </a:solidFill>
                <a:latin typeface="+mj-lt"/>
              </a:defRPr>
            </a:lvl1pPr>
          </a:lstStyle>
          <a:p>
            <a:pPr lvl="0"/>
            <a:r>
              <a:rPr lang="en-US" dirty="0"/>
              <a:t>Title Continued Here If Needed</a:t>
            </a:r>
          </a:p>
        </p:txBody>
      </p:sp>
      <p:sp>
        <p:nvSpPr>
          <p:cNvPr id="15" name="Text box"/>
          <p:cNvSpPr>
            <a:spLocks noGrp="1"/>
          </p:cNvSpPr>
          <p:nvPr>
            <p:ph type="body" sz="quarter" idx="17" hasCustomPrompt="1"/>
          </p:nvPr>
        </p:nvSpPr>
        <p:spPr bwMode="gray">
          <a:xfrm>
            <a:off x="910773" y="1727589"/>
            <a:ext cx="4241053" cy="1523815"/>
          </a:xfrm>
        </p:spPr>
        <p:txBody>
          <a:bodyPr/>
          <a:lstStyle>
            <a:lvl1pPr marL="0" indent="0">
              <a:lnSpc>
                <a:spcPct val="120000"/>
              </a:lnSpc>
              <a:spcBef>
                <a:spcPts val="1200"/>
              </a:spcBef>
              <a:buNone/>
              <a:defRPr sz="1400">
                <a:solidFill>
                  <a:schemeClr val="bg1"/>
                </a:solidFill>
              </a:defRPr>
            </a:lvl1pPr>
            <a:lvl2pPr marL="114300" indent="0">
              <a:lnSpc>
                <a:spcPct val="110000"/>
              </a:lnSpc>
              <a:spcBef>
                <a:spcPts val="1200"/>
              </a:spcBef>
              <a:buNone/>
              <a:defRPr sz="1400">
                <a:solidFill>
                  <a:schemeClr val="bg1"/>
                </a:solidFill>
              </a:defRPr>
            </a:lvl2pPr>
            <a:lvl3pPr marL="228600" indent="0">
              <a:lnSpc>
                <a:spcPct val="110000"/>
              </a:lnSpc>
              <a:spcBef>
                <a:spcPts val="1200"/>
              </a:spcBef>
              <a:buNone/>
              <a:defRPr sz="1400">
                <a:solidFill>
                  <a:schemeClr val="bg1"/>
                </a:solidFill>
              </a:defRPr>
            </a:lvl3pPr>
            <a:lvl4pPr marL="342900" indent="0">
              <a:lnSpc>
                <a:spcPct val="110000"/>
              </a:lnSpc>
              <a:spcBef>
                <a:spcPts val="1200"/>
              </a:spcBef>
              <a:buNone/>
              <a:defRPr sz="1400">
                <a:solidFill>
                  <a:schemeClr val="bg1"/>
                </a:solidFill>
              </a:defRPr>
            </a:lvl4pPr>
            <a:lvl5pPr marL="457200" indent="0">
              <a:lnSpc>
                <a:spcPct val="110000"/>
              </a:lnSpc>
              <a:spcBef>
                <a:spcPts val="1200"/>
              </a:spcBef>
              <a:buNone/>
              <a:defRPr sz="1400">
                <a:solidFill>
                  <a:schemeClr val="bg1"/>
                </a:solidFill>
              </a:defRPr>
            </a:lvl5pPr>
          </a:lstStyle>
          <a:p>
            <a:pPr lvl="0"/>
            <a:r>
              <a:rPr lang="en-US" dirty="0"/>
              <a:t>Use dark background (impact) slides sparingly (ex: a single quote, statistic, or large image). See sample impact slides in the EAB On-screen Graphic and Layout Guide. Impact quote text – Verdana 14pt Regular. Keep quote short and minimize slide titling. </a:t>
            </a:r>
          </a:p>
        </p:txBody>
      </p:sp>
      <p:sp>
        <p:nvSpPr>
          <p:cNvPr id="17" name="Footnote"/>
          <p:cNvSpPr>
            <a:spLocks noGrp="1"/>
          </p:cNvSpPr>
          <p:nvPr>
            <p:ph type="body" sz="quarter" idx="19" hasCustomPrompt="1"/>
          </p:nvPr>
        </p:nvSpPr>
        <p:spPr bwMode="gray">
          <a:xfrm>
            <a:off x="0" y="4403825"/>
            <a:ext cx="2046204" cy="230832"/>
          </a:xfrm>
        </p:spPr>
        <p:txBody>
          <a:bodyPr lIns="64008" anchor="b" anchorCtr="0"/>
          <a:lstStyle>
            <a:lvl1pPr marL="114300" indent="-114300">
              <a:spcBef>
                <a:spcPts val="100"/>
              </a:spcBef>
              <a:buFont typeface="+mj-lt"/>
              <a:buAutoNum type="arabicParenR"/>
              <a:defRPr sz="500">
                <a:solidFill>
                  <a:schemeClr val="accent1"/>
                </a:solidFill>
              </a:defRPr>
            </a:lvl1pPr>
            <a:lvl2pPr>
              <a:spcBef>
                <a:spcPts val="200"/>
              </a:spcBef>
              <a:defRPr sz="500"/>
            </a:lvl2pPr>
            <a:lvl3pPr>
              <a:spcBef>
                <a:spcPts val="200"/>
              </a:spcBef>
              <a:defRPr sz="500"/>
            </a:lvl3pPr>
            <a:lvl4pPr>
              <a:spcBef>
                <a:spcPts val="200"/>
              </a:spcBef>
              <a:defRPr sz="500"/>
            </a:lvl4pPr>
            <a:lvl5pPr>
              <a:spcBef>
                <a:spcPts val="200"/>
              </a:spcBef>
              <a:defRPr sz="500"/>
            </a:lvl5pPr>
          </a:lstStyle>
          <a:p>
            <a:pPr lvl="0"/>
            <a:r>
              <a:rPr lang="en-US" dirty="0"/>
              <a:t>Click to add footnote. Numbers appear automatically (no additional space or tab needed). Use a period at the end of each footnote. Stretch box to the right as needed.</a:t>
            </a:r>
          </a:p>
        </p:txBody>
      </p:sp>
      <p:sp>
        <p:nvSpPr>
          <p:cNvPr id="16" name="Source - decorative">
            <a:extLst>
              <a:ext uri="{C183D7F6-B498-43B3-948B-1728B52AA6E4}">
                <adec:decorative xmlns:adec="http://schemas.microsoft.com/office/drawing/2017/decorative" val="1"/>
              </a:ext>
            </a:extLst>
          </p:cNvPr>
          <p:cNvSpPr>
            <a:spLocks noGrp="1"/>
          </p:cNvSpPr>
          <p:nvPr>
            <p:ph type="body" sz="quarter" idx="18" hasCustomPrompt="1"/>
          </p:nvPr>
        </p:nvSpPr>
        <p:spPr bwMode="gray">
          <a:xfrm>
            <a:off x="4114800" y="4599432"/>
            <a:ext cx="2286000" cy="201168"/>
          </a:xfrm>
        </p:spPr>
        <p:txBody>
          <a:bodyPr rIns="64008" bIns="45720" anchor="b" anchorCtr="0"/>
          <a:lstStyle>
            <a:lvl1pPr marL="0" indent="0">
              <a:spcBef>
                <a:spcPts val="200"/>
              </a:spcBef>
              <a:buNone/>
              <a:defRPr sz="500">
                <a:solidFill>
                  <a:schemeClr val="accent1"/>
                </a:solidFill>
              </a:defRPr>
            </a:lvl1pPr>
            <a:lvl2pPr marL="114300" indent="0">
              <a:spcBef>
                <a:spcPts val="200"/>
              </a:spcBef>
              <a:buNone/>
              <a:defRPr sz="500"/>
            </a:lvl2pPr>
            <a:lvl3pPr marL="228600" indent="0">
              <a:spcBef>
                <a:spcPts val="200"/>
              </a:spcBef>
              <a:buNone/>
              <a:defRPr sz="500"/>
            </a:lvl3pPr>
            <a:lvl4pPr marL="342900" indent="0">
              <a:spcBef>
                <a:spcPts val="200"/>
              </a:spcBef>
              <a:buNone/>
              <a:defRPr sz="500"/>
            </a:lvl4pPr>
            <a:lvl5pPr marL="457200" indent="0">
              <a:spcBef>
                <a:spcPts val="200"/>
              </a:spcBef>
              <a:buNone/>
              <a:defRPr sz="500"/>
            </a:lvl5pPr>
          </a:lstStyle>
          <a:p>
            <a:pPr lvl="0"/>
            <a:r>
              <a:rPr lang="en-US" dirty="0"/>
              <a:t>Source: Click to add source. Use a single space after “Source:” and a period at the end of the source. Stretch box to the left as needed.</a:t>
            </a:r>
          </a:p>
        </p:txBody>
      </p:sp>
      <p:sp>
        <p:nvSpPr>
          <p:cNvPr id="9"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2190379724"/>
      </p:ext>
    </p:extLst>
  </p:cSld>
  <p:clrMapOvr>
    <a:masterClrMapping/>
  </p:clrMapOvr>
  <p:extLst>
    <p:ext uri="{DCECCB84-F9BA-43D5-87BE-67443E8EF086}">
      <p15:sldGuideLst xmlns:p15="http://schemas.microsoft.com/office/powerpoint/2012/main">
        <p15:guide id="1" orient="horz" pos="6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Standard">
    <p:spTree>
      <p:nvGrpSpPr>
        <p:cNvPr id="1" name=""/>
        <p:cNvGrpSpPr/>
        <p:nvPr/>
      </p:nvGrpSpPr>
      <p:grpSpPr>
        <a:xfrm>
          <a:off x="0" y="0"/>
          <a:ext cx="0" cy="0"/>
          <a:chOff x="0" y="0"/>
          <a:chExt cx="0" cy="0"/>
        </a:xfrm>
      </p:grpSpPr>
      <p:sp>
        <p:nvSpPr>
          <p:cNvPr id="4" name="Header box - decorative">
            <a:extLst>
              <a:ext uri="{C183D7F6-B498-43B3-948B-1728B52AA6E4}">
                <adec:decorative xmlns:adec="http://schemas.microsoft.com/office/drawing/2017/decorative" val="1"/>
              </a:ext>
            </a:extLst>
          </p:cNvPr>
          <p:cNvSpPr/>
          <p:nvPr userDrawn="1"/>
        </p:nvSpPr>
        <p:spPr bwMode="gray">
          <a:xfrm>
            <a:off x="2" y="1"/>
            <a:ext cx="6400799" cy="601181"/>
          </a:xfrm>
          <a:prstGeom prst="rect">
            <a:avLst/>
          </a:prstGeom>
          <a:solidFill>
            <a:schemeClr val="accent5"/>
          </a:solidFill>
          <a:ln w="19050" cap="flat" cmpd="sng" algn="ctr">
            <a:noFill/>
            <a:prstDash val="solid"/>
            <a:miter lim="800000"/>
          </a:ln>
          <a:effectLst/>
        </p:spPr>
        <p:txBody>
          <a:bodyPr rot="0" spcFirstLastPara="0" vert="horz" wrap="square" lIns="88750" tIns="44375" rIns="88750" bIns="44375" numCol="1" spcCol="0" rtlCol="0" fromWordArt="0" anchor="t" anchorCtr="0" forceAA="0" compatLnSpc="1">
            <a:prstTxWarp prst="textNoShape">
              <a:avLst/>
            </a:prstTxWarp>
            <a:noAutofit/>
          </a:bodyPr>
          <a:lstStyle/>
          <a:p>
            <a:pPr algn="ctr"/>
            <a:endParaRPr lang="en-US" sz="970" dirty="0"/>
          </a:p>
        </p:txBody>
      </p:sp>
      <p:pic>
        <p:nvPicPr>
          <p:cNvPr id="6" name="Graphic 5">
            <a:extLst>
              <a:ext uri="{FF2B5EF4-FFF2-40B4-BE49-F238E27FC236}">
                <a16:creationId xmlns:a16="http://schemas.microsoft.com/office/drawing/2014/main" id="{9EF83D3F-1E1A-4DB9-ACB4-4AAFAB2B7CC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945062" y="26568"/>
            <a:ext cx="523330" cy="523330"/>
          </a:xfrm>
          <a:prstGeom prst="rect">
            <a:avLst/>
          </a:prstGeom>
        </p:spPr>
      </p:pic>
      <p:cxnSp>
        <p:nvCxnSpPr>
          <p:cNvPr id="14" name="Header line - decorative">
            <a:extLst>
              <a:ext uri="{C183D7F6-B498-43B3-948B-1728B52AA6E4}">
                <adec:decorative xmlns:adec="http://schemas.microsoft.com/office/drawing/2017/decorative" val="1"/>
              </a:ext>
            </a:extLst>
          </p:cNvPr>
          <p:cNvCxnSpPr/>
          <p:nvPr userDrawn="1"/>
        </p:nvCxnSpPr>
        <p:spPr bwMode="gray">
          <a:xfrm>
            <a:off x="0" y="613882"/>
            <a:ext cx="6400800" cy="0"/>
          </a:xfrm>
          <a:prstGeom prst="line">
            <a:avLst/>
          </a:prstGeom>
          <a:noFill/>
          <a:ln w="28575" cap="flat" cmpd="sng" algn="ctr">
            <a:solidFill>
              <a:schemeClr val="accent6"/>
            </a:solidFill>
            <a:prstDash val="solid"/>
            <a:miter lim="800000"/>
          </a:ln>
          <a:effectLst/>
        </p:spPr>
      </p:cxnSp>
      <p:sp>
        <p:nvSpPr>
          <p:cNvPr id="16" name="Top kicker"/>
          <p:cNvSpPr>
            <a:spLocks noGrp="1"/>
          </p:cNvSpPr>
          <p:nvPr userDrawn="1">
            <p:ph type="body" sz="quarter" idx="16" hasCustomPrompt="1"/>
          </p:nvPr>
        </p:nvSpPr>
        <p:spPr bwMode="gray">
          <a:xfrm>
            <a:off x="280194" y="99783"/>
            <a:ext cx="2560320" cy="123111"/>
          </a:xfrm>
        </p:spPr>
        <p:txBody>
          <a:bodyPr anchor="ctr" anchorCtr="0"/>
          <a:lstStyle>
            <a:lvl1pPr marL="0" indent="0">
              <a:spcBef>
                <a:spcPts val="0"/>
              </a:spcBef>
              <a:buNone/>
              <a:defRPr sz="776">
                <a:solidFill>
                  <a:schemeClr val="bg1"/>
                </a:solidFill>
              </a:defRPr>
            </a:lvl1pPr>
            <a:lvl2pPr marL="110928" indent="0">
              <a:spcBef>
                <a:spcPts val="0"/>
              </a:spcBef>
              <a:buNone/>
              <a:defRPr sz="776"/>
            </a:lvl2pPr>
            <a:lvl3pPr marL="221856" indent="0">
              <a:spcBef>
                <a:spcPts val="0"/>
              </a:spcBef>
              <a:buNone/>
              <a:defRPr sz="776"/>
            </a:lvl3pPr>
            <a:lvl4pPr marL="332783" indent="0">
              <a:spcBef>
                <a:spcPts val="0"/>
              </a:spcBef>
              <a:buNone/>
              <a:defRPr sz="776"/>
            </a:lvl4pPr>
            <a:lvl5pPr marL="443711" indent="0">
              <a:spcBef>
                <a:spcPts val="0"/>
              </a:spcBef>
              <a:buNone/>
              <a:defRPr sz="776"/>
            </a:lvl5pPr>
          </a:lstStyle>
          <a:p>
            <a:pPr lvl="0"/>
            <a:r>
              <a:rPr lang="en-US" dirty="0"/>
              <a:t>Top Kicker – Verdana 8pt Regular, Title Case</a:t>
            </a:r>
          </a:p>
        </p:txBody>
      </p:sp>
      <p:sp>
        <p:nvSpPr>
          <p:cNvPr id="3" name="Slide title"/>
          <p:cNvSpPr>
            <a:spLocks noGrp="1"/>
          </p:cNvSpPr>
          <p:nvPr userDrawn="1">
            <p:ph type="title" hasCustomPrompt="1"/>
          </p:nvPr>
        </p:nvSpPr>
        <p:spPr bwMode="gray">
          <a:xfrm>
            <a:off x="280194" y="317005"/>
            <a:ext cx="5842795" cy="249299"/>
          </a:xfrm>
        </p:spPr>
        <p:txBody>
          <a:bodyPr/>
          <a:lstStyle>
            <a:lvl1pPr>
              <a:defRPr baseline="0">
                <a:solidFill>
                  <a:schemeClr val="bg1"/>
                </a:solidFill>
              </a:defRPr>
            </a:lvl1pPr>
          </a:lstStyle>
          <a:p>
            <a:r>
              <a:rPr lang="en-US" dirty="0"/>
              <a:t>Slide Title – Rockwell 18pt Regular, Title Case</a:t>
            </a:r>
          </a:p>
        </p:txBody>
      </p:sp>
      <p:sp>
        <p:nvSpPr>
          <p:cNvPr id="13" name="Slide subtitle"/>
          <p:cNvSpPr>
            <a:spLocks noGrp="1"/>
          </p:cNvSpPr>
          <p:nvPr userDrawn="1">
            <p:ph type="body" sz="quarter" idx="15" hasCustomPrompt="1"/>
          </p:nvPr>
        </p:nvSpPr>
        <p:spPr bwMode="gray">
          <a:xfrm>
            <a:off x="280196" y="657732"/>
            <a:ext cx="5842794" cy="184666"/>
          </a:xfrm>
        </p:spPr>
        <p:txBody>
          <a:bodyPr/>
          <a:lstStyle>
            <a:lvl1pPr marL="0" indent="0">
              <a:spcBef>
                <a:spcPts val="0"/>
              </a:spcBef>
              <a:buNone/>
              <a:defRPr sz="1165">
                <a:solidFill>
                  <a:schemeClr val="tx1"/>
                </a:solidFill>
              </a:defRPr>
            </a:lvl1pPr>
            <a:lvl2pPr>
              <a:spcBef>
                <a:spcPts val="0"/>
              </a:spcBef>
              <a:defRPr sz="1165"/>
            </a:lvl2pPr>
            <a:lvl3pPr>
              <a:spcBef>
                <a:spcPts val="0"/>
              </a:spcBef>
              <a:defRPr sz="1165"/>
            </a:lvl3pPr>
            <a:lvl4pPr>
              <a:spcBef>
                <a:spcPts val="0"/>
              </a:spcBef>
              <a:defRPr sz="1165"/>
            </a:lvl4pPr>
            <a:lvl5pPr>
              <a:spcBef>
                <a:spcPts val="0"/>
              </a:spcBef>
              <a:defRPr sz="1165"/>
            </a:lvl5pPr>
          </a:lstStyle>
          <a:p>
            <a:pPr lvl="0"/>
            <a:r>
              <a:rPr lang="en-US" dirty="0"/>
              <a:t>Slide Subtitle – Verdana 12pt Regular, Title Case</a:t>
            </a:r>
          </a:p>
        </p:txBody>
      </p:sp>
      <p:sp>
        <p:nvSpPr>
          <p:cNvPr id="15" name="Footnote"/>
          <p:cNvSpPr>
            <a:spLocks noGrp="1"/>
          </p:cNvSpPr>
          <p:nvPr userDrawn="1">
            <p:ph type="body" sz="quarter" idx="19" hasCustomPrompt="1"/>
          </p:nvPr>
        </p:nvSpPr>
        <p:spPr bwMode="gray">
          <a:xfrm>
            <a:off x="0" y="4403825"/>
            <a:ext cx="2046204" cy="230832"/>
          </a:xfrm>
        </p:spPr>
        <p:txBody>
          <a:bodyPr lIns="64008" anchor="b" anchorCtr="0"/>
          <a:lstStyle>
            <a:lvl1pPr marL="110928" indent="-110928">
              <a:spcBef>
                <a:spcPts val="97"/>
              </a:spcBef>
              <a:buFont typeface="+mj-lt"/>
              <a:buAutoNum type="arabicParenR"/>
              <a:defRPr sz="485">
                <a:solidFill>
                  <a:schemeClr val="tx1"/>
                </a:solidFill>
              </a:defRPr>
            </a:lvl1pPr>
            <a:lvl2pPr>
              <a:spcBef>
                <a:spcPts val="194"/>
              </a:spcBef>
              <a:defRPr sz="485"/>
            </a:lvl2pPr>
            <a:lvl3pPr>
              <a:spcBef>
                <a:spcPts val="194"/>
              </a:spcBef>
              <a:defRPr sz="485"/>
            </a:lvl3pPr>
            <a:lvl4pPr>
              <a:spcBef>
                <a:spcPts val="194"/>
              </a:spcBef>
              <a:defRPr sz="485"/>
            </a:lvl4pPr>
            <a:lvl5pPr>
              <a:spcBef>
                <a:spcPts val="194"/>
              </a:spcBef>
              <a:defRPr sz="485"/>
            </a:lvl5pPr>
          </a:lstStyle>
          <a:p>
            <a:pPr lvl="0"/>
            <a:r>
              <a:rPr lang="en-US" dirty="0"/>
              <a:t>Click to add footnote. Numbers appear automatically (no additional space or tab needed). Use a period at the end of each footnote. Stretch box to the right as needed.</a:t>
            </a:r>
          </a:p>
        </p:txBody>
      </p:sp>
      <p:sp>
        <p:nvSpPr>
          <p:cNvPr id="22" name="Source - decorative">
            <a:extLst>
              <a:ext uri="{C183D7F6-B498-43B3-948B-1728B52AA6E4}">
                <adec:decorative xmlns:adec="http://schemas.microsoft.com/office/drawing/2017/decorative" val="1"/>
              </a:ext>
            </a:extLst>
          </p:cNvPr>
          <p:cNvSpPr>
            <a:spLocks noGrp="1"/>
          </p:cNvSpPr>
          <p:nvPr userDrawn="1">
            <p:ph type="body" sz="quarter" idx="18" hasCustomPrompt="1"/>
          </p:nvPr>
        </p:nvSpPr>
        <p:spPr bwMode="gray">
          <a:xfrm>
            <a:off x="4111256" y="4605163"/>
            <a:ext cx="2289544" cy="195438"/>
          </a:xfrm>
        </p:spPr>
        <p:txBody>
          <a:bodyPr rIns="64008" bIns="45720" anchor="b" anchorCtr="0"/>
          <a:lstStyle>
            <a:lvl1pPr marL="0" indent="0">
              <a:spcBef>
                <a:spcPts val="194"/>
              </a:spcBef>
              <a:buNone/>
              <a:defRPr sz="485">
                <a:solidFill>
                  <a:schemeClr val="tx1"/>
                </a:solidFill>
              </a:defRPr>
            </a:lvl1pPr>
            <a:lvl2pPr marL="110928" indent="0">
              <a:spcBef>
                <a:spcPts val="194"/>
              </a:spcBef>
              <a:buNone/>
              <a:defRPr sz="485"/>
            </a:lvl2pPr>
            <a:lvl3pPr marL="221856" indent="0">
              <a:spcBef>
                <a:spcPts val="194"/>
              </a:spcBef>
              <a:buNone/>
              <a:defRPr sz="485"/>
            </a:lvl3pPr>
            <a:lvl4pPr marL="332783" indent="0">
              <a:spcBef>
                <a:spcPts val="194"/>
              </a:spcBef>
              <a:buNone/>
              <a:defRPr sz="485"/>
            </a:lvl4pPr>
            <a:lvl5pPr marL="443711" indent="0">
              <a:spcBef>
                <a:spcPts val="194"/>
              </a:spcBef>
              <a:buNone/>
              <a:defRPr sz="485"/>
            </a:lvl5pPr>
          </a:lstStyle>
          <a:p>
            <a:pPr lvl="0"/>
            <a:r>
              <a:rPr lang="en-US" dirty="0"/>
              <a:t>Source: Click to add source. Use a single space after “Source:” and a period at the end of the source. Stretch box to the left as needed.</a:t>
            </a:r>
          </a:p>
        </p:txBody>
      </p:sp>
      <p:sp>
        <p:nvSpPr>
          <p:cNvPr id="18" name="Slide number - decorative">
            <a:extLst>
              <a:ext uri="{C183D7F6-B498-43B3-948B-1728B52AA6E4}">
                <adec:decorative xmlns:adec="http://schemas.microsoft.com/office/drawing/2017/decorative" val="1"/>
              </a:ext>
            </a:extLst>
          </p:cNvPr>
          <p:cNvSpPr txBox="1"/>
          <p:nvPr userDrawn="1"/>
        </p:nvSpPr>
        <p:spPr bwMode="gray">
          <a:xfrm>
            <a:off x="6163374" y="444101"/>
            <a:ext cx="237427" cy="97078"/>
          </a:xfrm>
          <a:prstGeom prst="rect">
            <a:avLst/>
          </a:prstGeom>
          <a:noFill/>
        </p:spPr>
        <p:txBody>
          <a:bodyPr wrap="square" lIns="0" tIns="0" rIns="44375" bIns="0" rtlCol="0">
            <a:spAutoFit/>
          </a:bodyPr>
          <a:lstStyle/>
          <a:p>
            <a:pPr algn="r">
              <a:spcBef>
                <a:spcPts val="485"/>
              </a:spcBef>
            </a:pPr>
            <a:fld id="{11A0A082-46D1-4CDC-90AB-7FACAC0B3028}" type="slidenum">
              <a:rPr lang="en-US" sz="631" smtClean="0">
                <a:solidFill>
                  <a:schemeClr val="bg1"/>
                </a:solidFill>
                <a:latin typeface="+mj-lt"/>
              </a:rPr>
              <a:pPr algn="r">
                <a:spcBef>
                  <a:spcPts val="485"/>
                </a:spcBef>
              </a:pPr>
              <a:t>‹#›</a:t>
            </a:fld>
            <a:endParaRPr lang="en-US" sz="631" dirty="0">
              <a:solidFill>
                <a:schemeClr val="bg1"/>
              </a:solidFill>
              <a:latin typeface="+mj-lt"/>
            </a:endParaRPr>
          </a:p>
        </p:txBody>
      </p:sp>
    </p:spTree>
    <p:custDataLst>
      <p:tags r:id="rId1"/>
    </p:custDataLst>
    <p:extLst>
      <p:ext uri="{BB962C8B-B14F-4D97-AF65-F5344CB8AC3E}">
        <p14:creationId xmlns:p14="http://schemas.microsoft.com/office/powerpoint/2010/main" val="87409657"/>
      </p:ext>
    </p:extLst>
  </p:cSld>
  <p:clrMapOvr>
    <a:masterClrMapping/>
  </p:clrMapOvr>
  <p:extLst>
    <p:ext uri="{DCECCB84-F9BA-43D5-87BE-67443E8EF086}">
      <p15:sldGuideLst xmlns:p15="http://schemas.microsoft.com/office/powerpoint/2012/main">
        <p15:guide id="1" orient="horz" pos="6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Blank (Copyright)">
    <p:spTree>
      <p:nvGrpSpPr>
        <p:cNvPr id="1" name=""/>
        <p:cNvGrpSpPr/>
        <p:nvPr/>
      </p:nvGrpSpPr>
      <p:grpSpPr>
        <a:xfrm>
          <a:off x="0" y="0"/>
          <a:ext cx="0" cy="0"/>
          <a:chOff x="0" y="0"/>
          <a:chExt cx="0" cy="0"/>
        </a:xfrm>
      </p:grpSpPr>
      <p:sp>
        <p:nvSpPr>
          <p:cNvPr id="20"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tx1"/>
                </a:solidFill>
                <a:latin typeface="+mj-lt"/>
              </a:rPr>
              <a:t>‹#›</a:t>
            </a:fld>
            <a:endParaRPr lang="en-US" sz="650" dirty="0">
              <a:solidFill>
                <a:schemeClr val="tx1"/>
              </a:solidFill>
              <a:latin typeface="+mj-lt"/>
            </a:endParaRPr>
          </a:p>
        </p:txBody>
      </p:sp>
    </p:spTree>
    <p:custDataLst>
      <p:tags r:id="rId1"/>
    </p:custDataLst>
    <p:extLst>
      <p:ext uri="{BB962C8B-B14F-4D97-AF65-F5344CB8AC3E}">
        <p14:creationId xmlns:p14="http://schemas.microsoft.com/office/powerpoint/2010/main" val="4112073795"/>
      </p:ext>
    </p:extLst>
  </p:cSld>
  <p:clrMapOvr>
    <a:masterClrMapping/>
  </p:clrMapOvr>
  <p:extLst>
    <p:ext uri="{DCECCB84-F9BA-43D5-87BE-67443E8EF086}">
      <p15:sldGuideLst xmlns:p15="http://schemas.microsoft.com/office/powerpoint/2012/main">
        <p15:guide id="1" orient="horz" pos="6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Instructions 2">
    <p:bg bwMode="gray">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BF7CB-BBE7-6403-A5F1-A7809A20F3C1}"/>
              </a:ext>
            </a:extLst>
          </p:cNvPr>
          <p:cNvSpPr>
            <a:spLocks noGrp="1"/>
          </p:cNvSpPr>
          <p:nvPr>
            <p:ph type="title" hasCustomPrompt="1"/>
          </p:nvPr>
        </p:nvSpPr>
        <p:spPr>
          <a:xfrm>
            <a:off x="277813" y="-647037"/>
            <a:ext cx="5486400" cy="498598"/>
          </a:xfrm>
        </p:spPr>
        <p:txBody>
          <a:bodyPr/>
          <a:lstStyle/>
          <a:p>
            <a:r>
              <a:rPr lang="en-US" dirty="0"/>
              <a:t>Add “Top 4 Helpful Guidelines” (this is a hidden title for accessibility)</a:t>
            </a:r>
          </a:p>
        </p:txBody>
      </p:sp>
      <p:sp>
        <p:nvSpPr>
          <p:cNvPr id="25" name="Template edition">
            <a:extLst>
              <a:ext uri="{FF2B5EF4-FFF2-40B4-BE49-F238E27FC236}">
                <a16:creationId xmlns:a16="http://schemas.microsoft.com/office/drawing/2014/main" id="{C3C0B1FF-CA36-B512-9899-1CE52C71AF92}"/>
              </a:ext>
              <a:ext uri="{C183D7F6-B498-43B3-948B-1728B52AA6E4}">
                <adec:decorative xmlns:adec="http://schemas.microsoft.com/office/drawing/2017/decorative" val="1"/>
              </a:ext>
            </a:extLst>
          </p:cNvPr>
          <p:cNvSpPr/>
          <p:nvPr userDrawn="1"/>
        </p:nvSpPr>
        <p:spPr bwMode="gray">
          <a:xfrm>
            <a:off x="0" y="1294"/>
            <a:ext cx="6400800" cy="477843"/>
          </a:xfrm>
          <a:prstGeom prst="rect">
            <a:avLst/>
          </a:prstGeom>
          <a:solidFill>
            <a:srgbClr val="01FF19"/>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Bef>
                <a:spcPts val="500"/>
              </a:spcBef>
            </a:pPr>
            <a:r>
              <a:rPr lang="en-US" sz="1400" b="1" dirty="0">
                <a:solidFill>
                  <a:schemeClr val="accent5"/>
                </a:solidFill>
              </a:rPr>
              <a:t>Top 4 Helpful Guidelines</a:t>
            </a:r>
          </a:p>
        </p:txBody>
      </p:sp>
      <p:sp>
        <p:nvSpPr>
          <p:cNvPr id="9" name="Rectangle 8">
            <a:extLst>
              <a:ext uri="{FF2B5EF4-FFF2-40B4-BE49-F238E27FC236}">
                <a16:creationId xmlns:a16="http://schemas.microsoft.com/office/drawing/2014/main" id="{5D3EFED8-1379-4477-6C1E-0966A7409179}"/>
              </a:ext>
              <a:ext uri="{C183D7F6-B498-43B3-948B-1728B52AA6E4}">
                <adec:decorative xmlns:adec="http://schemas.microsoft.com/office/drawing/2017/decorative" val="1"/>
              </a:ext>
            </a:extLst>
          </p:cNvPr>
          <p:cNvSpPr/>
          <p:nvPr userDrawn="1"/>
        </p:nvSpPr>
        <p:spPr bwMode="gray">
          <a:xfrm>
            <a:off x="602173" y="1270743"/>
            <a:ext cx="963467" cy="62037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a:latin typeface="+mn-lt"/>
            </a:endParaRPr>
          </a:p>
        </p:txBody>
      </p:sp>
      <p:sp>
        <p:nvSpPr>
          <p:cNvPr id="11" name="Rectangle 10">
            <a:extLst>
              <a:ext uri="{FF2B5EF4-FFF2-40B4-BE49-F238E27FC236}">
                <a16:creationId xmlns:a16="http://schemas.microsoft.com/office/drawing/2014/main" id="{C733071A-1404-8B06-05AF-EC07E325467A}"/>
              </a:ext>
              <a:ext uri="{C183D7F6-B498-43B3-948B-1728B52AA6E4}">
                <adec:decorative xmlns:adec="http://schemas.microsoft.com/office/drawing/2017/decorative" val="1"/>
              </a:ext>
            </a:extLst>
          </p:cNvPr>
          <p:cNvSpPr/>
          <p:nvPr userDrawn="1"/>
        </p:nvSpPr>
        <p:spPr bwMode="gray">
          <a:xfrm>
            <a:off x="1813223" y="1270743"/>
            <a:ext cx="963467" cy="62037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a:latin typeface="+mn-lt"/>
            </a:endParaRPr>
          </a:p>
        </p:txBody>
      </p:sp>
      <p:sp>
        <p:nvSpPr>
          <p:cNvPr id="12" name="Right Arrow 8">
            <a:extLst>
              <a:ext uri="{FF2B5EF4-FFF2-40B4-BE49-F238E27FC236}">
                <a16:creationId xmlns:a16="http://schemas.microsoft.com/office/drawing/2014/main" id="{BEC76771-53C6-D90E-4DA1-9CCD88504237}"/>
              </a:ext>
              <a:ext uri="{C183D7F6-B498-43B3-948B-1728B52AA6E4}">
                <adec:decorative xmlns:adec="http://schemas.microsoft.com/office/drawing/2017/decorative" val="1"/>
              </a:ext>
            </a:extLst>
          </p:cNvPr>
          <p:cNvSpPr/>
          <p:nvPr userDrawn="1"/>
        </p:nvSpPr>
        <p:spPr bwMode="gray">
          <a:xfrm>
            <a:off x="1532881" y="1495292"/>
            <a:ext cx="234434" cy="200905"/>
          </a:xfrm>
          <a:prstGeom prst="rightArrow">
            <a:avLst>
              <a:gd name="adj1" fmla="val 50000"/>
              <a:gd name="adj2" fmla="val 61641"/>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D6D8DA"/>
              </a:solidFill>
              <a:effectLst/>
              <a:uLnTx/>
              <a:uFillTx/>
              <a:latin typeface="+mn-lt"/>
              <a:ea typeface="+mn-ea"/>
              <a:cs typeface="+mn-cs"/>
            </a:endParaRPr>
          </a:p>
        </p:txBody>
      </p:sp>
      <p:sp>
        <p:nvSpPr>
          <p:cNvPr id="13" name="Oval 12">
            <a:extLst>
              <a:ext uri="{FF2B5EF4-FFF2-40B4-BE49-F238E27FC236}">
                <a16:creationId xmlns:a16="http://schemas.microsoft.com/office/drawing/2014/main" id="{A34B6093-A225-DEB3-B4A2-5CE03BCD7206}"/>
              </a:ext>
              <a:ext uri="{C183D7F6-B498-43B3-948B-1728B52AA6E4}">
                <adec:decorative xmlns:adec="http://schemas.microsoft.com/office/drawing/2017/decorative" val="1"/>
              </a:ext>
            </a:extLst>
          </p:cNvPr>
          <p:cNvSpPr>
            <a:spLocks noChangeAspect="1"/>
          </p:cNvSpPr>
          <p:nvPr userDrawn="1"/>
        </p:nvSpPr>
        <p:spPr bwMode="gray">
          <a:xfrm>
            <a:off x="277673" y="697505"/>
            <a:ext cx="241916" cy="24191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accent5"/>
                </a:solidFill>
              </a:rPr>
              <a:t>1</a:t>
            </a:r>
          </a:p>
        </p:txBody>
      </p:sp>
      <p:sp>
        <p:nvSpPr>
          <p:cNvPr id="14" name="TextBox 13">
            <a:extLst>
              <a:ext uri="{FF2B5EF4-FFF2-40B4-BE49-F238E27FC236}">
                <a16:creationId xmlns:a16="http://schemas.microsoft.com/office/drawing/2014/main" id="{8A1ED93E-E1D9-FEF4-000A-BEACD54E3B3B}"/>
              </a:ext>
              <a:ext uri="{C183D7F6-B498-43B3-948B-1728B52AA6E4}">
                <adec:decorative xmlns:adec="http://schemas.microsoft.com/office/drawing/2017/decorative" val="1"/>
              </a:ext>
            </a:extLst>
          </p:cNvPr>
          <p:cNvSpPr txBox="1"/>
          <p:nvPr userDrawn="1"/>
        </p:nvSpPr>
        <p:spPr bwMode="gray">
          <a:xfrm>
            <a:off x="603005" y="672849"/>
            <a:ext cx="2494706" cy="679673"/>
          </a:xfrm>
          <a:prstGeom prst="rect">
            <a:avLst/>
          </a:prstGeom>
          <a:noFill/>
        </p:spPr>
        <p:txBody>
          <a:bodyPr vert="horz" wrap="square" lIns="0" tIns="0" rIns="0" bIns="0" rtlCol="0">
            <a:spAutoFit/>
          </a:bodyPr>
          <a:lstStyle/>
          <a:p>
            <a:pPr>
              <a:spcBef>
                <a:spcPts val="500"/>
              </a:spcBef>
            </a:pPr>
            <a:r>
              <a:rPr lang="en-US" sz="1000" b="1" dirty="0"/>
              <a:t>How to convert existing files into the current template </a:t>
            </a:r>
            <a:r>
              <a:rPr lang="en-US" sz="1000" b="0" dirty="0"/>
              <a:t>(or create a new file with some existing slides):</a:t>
            </a:r>
          </a:p>
          <a:p>
            <a:pPr>
              <a:spcBef>
                <a:spcPts val="500"/>
              </a:spcBef>
            </a:pPr>
            <a:endParaRPr lang="en-US" sz="1000" b="1" dirty="0"/>
          </a:p>
        </p:txBody>
      </p:sp>
      <p:sp>
        <p:nvSpPr>
          <p:cNvPr id="15" name="TextBox 14">
            <a:extLst>
              <a:ext uri="{FF2B5EF4-FFF2-40B4-BE49-F238E27FC236}">
                <a16:creationId xmlns:a16="http://schemas.microsoft.com/office/drawing/2014/main" id="{5F631D7D-0279-7D9E-4512-D4798ECC2C0B}"/>
              </a:ext>
              <a:ext uri="{C183D7F6-B498-43B3-948B-1728B52AA6E4}">
                <adec:decorative xmlns:adec="http://schemas.microsoft.com/office/drawing/2017/decorative" val="1"/>
              </a:ext>
            </a:extLst>
          </p:cNvPr>
          <p:cNvSpPr txBox="1"/>
          <p:nvPr userDrawn="1"/>
        </p:nvSpPr>
        <p:spPr bwMode="gray">
          <a:xfrm>
            <a:off x="659944" y="1386978"/>
            <a:ext cx="847924" cy="415498"/>
          </a:xfrm>
          <a:prstGeom prst="rect">
            <a:avLst/>
          </a:prstGeom>
          <a:noFill/>
        </p:spPr>
        <p:txBody>
          <a:bodyPr wrap="square" lIns="0" tIns="0" rIns="0" bIns="0" rtlCol="0">
            <a:spAutoFit/>
          </a:bodyPr>
          <a:lstStyle/>
          <a:p>
            <a:pPr marL="0" marR="0" lvl="0" indent="0" algn="ctr" defTabSz="640080" rtl="0" eaLnBrk="1" fontAlgn="auto" latinLnBrk="0" hangingPunct="1">
              <a:lnSpc>
                <a:spcPct val="100000"/>
              </a:lnSpc>
              <a:spcBef>
                <a:spcPts val="500"/>
              </a:spcBef>
              <a:spcAft>
                <a:spcPts val="0"/>
              </a:spcAft>
              <a:buClrTx/>
              <a:buSzTx/>
              <a:buFontTx/>
              <a:buNone/>
              <a:tabLst/>
              <a:defRPr/>
            </a:pPr>
            <a:r>
              <a:rPr lang="en-US" sz="900" dirty="0">
                <a:solidFill>
                  <a:schemeClr val="bg1"/>
                </a:solidFill>
                <a:latin typeface="+mn-lt"/>
              </a:rPr>
              <a:t>1. Copy </a:t>
            </a:r>
            <a:r>
              <a:rPr lang="en-US" sz="900" b="1" dirty="0">
                <a:solidFill>
                  <a:schemeClr val="accent6"/>
                </a:solidFill>
                <a:latin typeface="+mn-lt"/>
              </a:rPr>
              <a:t>existing</a:t>
            </a:r>
            <a:r>
              <a:rPr lang="en-US" sz="900" dirty="0">
                <a:solidFill>
                  <a:schemeClr val="bg1"/>
                </a:solidFill>
                <a:latin typeface="+mn-lt"/>
              </a:rPr>
              <a:t> </a:t>
            </a:r>
            <a:br>
              <a:rPr lang="en-US" sz="900" dirty="0">
                <a:solidFill>
                  <a:schemeClr val="bg1"/>
                </a:solidFill>
                <a:latin typeface="+mn-lt"/>
              </a:rPr>
            </a:br>
            <a:r>
              <a:rPr lang="en-US" sz="900" dirty="0">
                <a:solidFill>
                  <a:schemeClr val="bg1"/>
                </a:solidFill>
                <a:latin typeface="+mn-lt"/>
              </a:rPr>
              <a:t>PPT slides…</a:t>
            </a:r>
          </a:p>
        </p:txBody>
      </p:sp>
      <p:sp>
        <p:nvSpPr>
          <p:cNvPr id="16" name="TextBox 15">
            <a:extLst>
              <a:ext uri="{FF2B5EF4-FFF2-40B4-BE49-F238E27FC236}">
                <a16:creationId xmlns:a16="http://schemas.microsoft.com/office/drawing/2014/main" id="{BE1B595A-A2D0-BF04-DBAA-E35E202DB0D5}"/>
              </a:ext>
              <a:ext uri="{C183D7F6-B498-43B3-948B-1728B52AA6E4}">
                <adec:decorative xmlns:adec="http://schemas.microsoft.com/office/drawing/2017/decorative" val="1"/>
              </a:ext>
            </a:extLst>
          </p:cNvPr>
          <p:cNvSpPr txBox="1"/>
          <p:nvPr userDrawn="1"/>
        </p:nvSpPr>
        <p:spPr bwMode="gray">
          <a:xfrm>
            <a:off x="1859130" y="1386978"/>
            <a:ext cx="871652" cy="415498"/>
          </a:xfrm>
          <a:prstGeom prst="rect">
            <a:avLst/>
          </a:prstGeom>
          <a:noFill/>
        </p:spPr>
        <p:txBody>
          <a:bodyPr wrap="square" lIns="0" tIns="0" rIns="0" bIns="0" rtlCol="0">
            <a:spAutoFit/>
          </a:bodyPr>
          <a:lstStyle/>
          <a:p>
            <a:pPr marL="0" marR="0" lvl="0" indent="0" algn="ctr" defTabSz="640080" rtl="0" eaLnBrk="1" fontAlgn="auto" latinLnBrk="0" hangingPunct="1">
              <a:lnSpc>
                <a:spcPct val="100000"/>
              </a:lnSpc>
              <a:spcBef>
                <a:spcPts val="500"/>
              </a:spcBef>
              <a:spcAft>
                <a:spcPts val="0"/>
              </a:spcAft>
              <a:buClrTx/>
              <a:buSzTx/>
              <a:buFontTx/>
              <a:buNone/>
              <a:tabLst/>
              <a:defRPr/>
            </a:pPr>
            <a:r>
              <a:rPr lang="en-US" sz="900" dirty="0">
                <a:solidFill>
                  <a:schemeClr val="bg1"/>
                </a:solidFill>
                <a:latin typeface="+mn-lt"/>
              </a:rPr>
              <a:t>2. Paste them into the </a:t>
            </a:r>
            <a:r>
              <a:rPr lang="en-US" sz="900" b="1" dirty="0">
                <a:solidFill>
                  <a:schemeClr val="accent6"/>
                </a:solidFill>
                <a:latin typeface="+mn-lt"/>
              </a:rPr>
              <a:t>new</a:t>
            </a:r>
            <a:r>
              <a:rPr lang="en-US" sz="900" dirty="0">
                <a:solidFill>
                  <a:schemeClr val="bg1"/>
                </a:solidFill>
                <a:latin typeface="+mn-lt"/>
              </a:rPr>
              <a:t> template.</a:t>
            </a:r>
          </a:p>
        </p:txBody>
      </p:sp>
      <p:sp>
        <p:nvSpPr>
          <p:cNvPr id="17" name="TextBox 16">
            <a:extLst>
              <a:ext uri="{FF2B5EF4-FFF2-40B4-BE49-F238E27FC236}">
                <a16:creationId xmlns:a16="http://schemas.microsoft.com/office/drawing/2014/main" id="{EBFB2508-C735-FEE3-44B5-D7332CF5214F}"/>
              </a:ext>
              <a:ext uri="{C183D7F6-B498-43B3-948B-1728B52AA6E4}">
                <adec:decorative xmlns:adec="http://schemas.microsoft.com/office/drawing/2017/decorative" val="1"/>
              </a:ext>
            </a:extLst>
          </p:cNvPr>
          <p:cNvSpPr txBox="1"/>
          <p:nvPr userDrawn="1"/>
        </p:nvSpPr>
        <p:spPr bwMode="gray">
          <a:xfrm>
            <a:off x="602173" y="1984923"/>
            <a:ext cx="2224618" cy="276999"/>
          </a:xfrm>
          <a:prstGeom prst="rect">
            <a:avLst/>
          </a:prstGeom>
          <a:noFill/>
        </p:spPr>
        <p:txBody>
          <a:bodyPr wrap="square" lIns="0" tIns="0" rIns="0" bIns="0" rtlCol="0">
            <a:spAutoFit/>
          </a:bodyPr>
          <a:lstStyle/>
          <a:p>
            <a:pPr marL="0" marR="0" lvl="0" indent="0" algn="l" defTabSz="640080" rtl="0" eaLnBrk="1" fontAlgn="auto" latinLnBrk="0" hangingPunct="1">
              <a:lnSpc>
                <a:spcPct val="100000"/>
              </a:lnSpc>
              <a:spcBef>
                <a:spcPts val="500"/>
              </a:spcBef>
              <a:spcAft>
                <a:spcPts val="0"/>
              </a:spcAft>
              <a:buClrTx/>
              <a:buSzTx/>
              <a:buFontTx/>
              <a:buNone/>
              <a:tabLst/>
              <a:defRPr/>
            </a:pPr>
            <a:r>
              <a:rPr lang="en-US" sz="900" dirty="0">
                <a:solidFill>
                  <a:srgbClr val="333E48"/>
                </a:solidFill>
                <a:latin typeface="+mn-lt"/>
              </a:rPr>
              <a:t>3. Select “</a:t>
            </a:r>
            <a:r>
              <a:rPr lang="en-US" sz="900" b="1" dirty="0">
                <a:solidFill>
                  <a:schemeClr val="accent4"/>
                </a:solidFill>
                <a:latin typeface="+mn-lt"/>
              </a:rPr>
              <a:t>Use Destination Theme</a:t>
            </a:r>
            <a:r>
              <a:rPr lang="en-US" sz="900" dirty="0">
                <a:solidFill>
                  <a:srgbClr val="333E48"/>
                </a:solidFill>
                <a:latin typeface="+mn-lt"/>
              </a:rPr>
              <a:t>” in the clipboard icon that appears.</a:t>
            </a:r>
          </a:p>
        </p:txBody>
      </p:sp>
      <p:sp>
        <p:nvSpPr>
          <p:cNvPr id="18" name="Oval 17">
            <a:extLst>
              <a:ext uri="{FF2B5EF4-FFF2-40B4-BE49-F238E27FC236}">
                <a16:creationId xmlns:a16="http://schemas.microsoft.com/office/drawing/2014/main" id="{F57C554C-5027-079C-8BB7-967043F50B30}"/>
              </a:ext>
              <a:ext uri="{C183D7F6-B498-43B3-948B-1728B52AA6E4}">
                <adec:decorative xmlns:adec="http://schemas.microsoft.com/office/drawing/2017/decorative" val="1"/>
              </a:ext>
            </a:extLst>
          </p:cNvPr>
          <p:cNvSpPr>
            <a:spLocks noChangeAspect="1"/>
          </p:cNvSpPr>
          <p:nvPr userDrawn="1"/>
        </p:nvSpPr>
        <p:spPr bwMode="gray">
          <a:xfrm>
            <a:off x="277673" y="2553927"/>
            <a:ext cx="241916" cy="24191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accent5"/>
                </a:solidFill>
              </a:rPr>
              <a:t>2</a:t>
            </a:r>
          </a:p>
        </p:txBody>
      </p:sp>
      <p:sp>
        <p:nvSpPr>
          <p:cNvPr id="19" name="TextBox 18">
            <a:extLst>
              <a:ext uri="{FF2B5EF4-FFF2-40B4-BE49-F238E27FC236}">
                <a16:creationId xmlns:a16="http://schemas.microsoft.com/office/drawing/2014/main" id="{3EC81A0A-FA0D-B725-D916-C380A648A0E5}"/>
              </a:ext>
              <a:ext uri="{C183D7F6-B498-43B3-948B-1728B52AA6E4}">
                <adec:decorative xmlns:adec="http://schemas.microsoft.com/office/drawing/2017/decorative" val="1"/>
              </a:ext>
            </a:extLst>
          </p:cNvPr>
          <p:cNvSpPr txBox="1"/>
          <p:nvPr userDrawn="1"/>
        </p:nvSpPr>
        <p:spPr bwMode="gray">
          <a:xfrm>
            <a:off x="603005" y="2605048"/>
            <a:ext cx="2598395" cy="153888"/>
          </a:xfrm>
          <a:prstGeom prst="rect">
            <a:avLst/>
          </a:prstGeom>
          <a:noFill/>
        </p:spPr>
        <p:txBody>
          <a:bodyPr vert="horz" wrap="square" lIns="0" tIns="0" rIns="0" bIns="0" rtlCol="0">
            <a:spAutoFit/>
          </a:bodyPr>
          <a:lstStyle/>
          <a:p>
            <a:pPr>
              <a:spcBef>
                <a:spcPts val="500"/>
              </a:spcBef>
            </a:pPr>
            <a:r>
              <a:rPr lang="en-US" sz="1000" b="1" dirty="0"/>
              <a:t>What colors to use and not use:</a:t>
            </a:r>
          </a:p>
        </p:txBody>
      </p:sp>
      <p:sp>
        <p:nvSpPr>
          <p:cNvPr id="34" name="TextBox 33">
            <a:extLst>
              <a:ext uri="{FF2B5EF4-FFF2-40B4-BE49-F238E27FC236}">
                <a16:creationId xmlns:a16="http://schemas.microsoft.com/office/drawing/2014/main" id="{B10A52C8-EEAB-5CB2-E143-8538C170E4A6}"/>
              </a:ext>
              <a:ext uri="{C183D7F6-B498-43B3-948B-1728B52AA6E4}">
                <adec:decorative xmlns:adec="http://schemas.microsoft.com/office/drawing/2017/decorative" val="1"/>
              </a:ext>
            </a:extLst>
          </p:cNvPr>
          <p:cNvSpPr txBox="1"/>
          <p:nvPr userDrawn="1"/>
        </p:nvSpPr>
        <p:spPr>
          <a:xfrm>
            <a:off x="1752888" y="3194131"/>
            <a:ext cx="1447512" cy="1113125"/>
          </a:xfrm>
          <a:prstGeom prst="rect">
            <a:avLst/>
          </a:prstGeom>
          <a:noFill/>
        </p:spPr>
        <p:txBody>
          <a:bodyPr wrap="square" lIns="0" tIns="0" rIns="0" bIns="0" rtlCol="0">
            <a:spAutoFit/>
          </a:bodyPr>
          <a:lstStyle/>
          <a:p>
            <a:pPr marL="114300" marR="0" lvl="0" indent="-114300" algn="l" defTabSz="537667"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sz="800" dirty="0"/>
              <a:t>In the top row only use the 4 colors on the left and 3 colors on the right.</a:t>
            </a:r>
          </a:p>
          <a:p>
            <a:pPr marL="114300" marR="0" lvl="0" indent="-114300" algn="l" defTabSz="537667"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sz="800" dirty="0"/>
              <a:t>Don’t use the middle 3 colors; except for 5th and 6th colors in charts.</a:t>
            </a:r>
          </a:p>
          <a:p>
            <a:pPr marL="114300" marR="0" lvl="0" indent="-114300" algn="l" defTabSz="537667"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sz="800" dirty="0"/>
              <a:t>Use first 2 custom colors to edit chart colors</a:t>
            </a:r>
          </a:p>
        </p:txBody>
      </p:sp>
      <p:sp>
        <p:nvSpPr>
          <p:cNvPr id="21" name="Oval 20">
            <a:extLst>
              <a:ext uri="{FF2B5EF4-FFF2-40B4-BE49-F238E27FC236}">
                <a16:creationId xmlns:a16="http://schemas.microsoft.com/office/drawing/2014/main" id="{EDB90320-8E76-83BF-897A-F719347FED61}"/>
              </a:ext>
              <a:ext uri="{C183D7F6-B498-43B3-948B-1728B52AA6E4}">
                <adec:decorative xmlns:adec="http://schemas.microsoft.com/office/drawing/2017/decorative" val="1"/>
              </a:ext>
            </a:extLst>
          </p:cNvPr>
          <p:cNvSpPr>
            <a:spLocks noChangeAspect="1"/>
          </p:cNvSpPr>
          <p:nvPr userDrawn="1"/>
        </p:nvSpPr>
        <p:spPr bwMode="gray">
          <a:xfrm>
            <a:off x="3412355" y="697505"/>
            <a:ext cx="241916" cy="24191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accent5"/>
                </a:solidFill>
              </a:rPr>
              <a:t>3</a:t>
            </a:r>
          </a:p>
        </p:txBody>
      </p:sp>
      <p:sp>
        <p:nvSpPr>
          <p:cNvPr id="22" name="TextBox 21">
            <a:extLst>
              <a:ext uri="{FF2B5EF4-FFF2-40B4-BE49-F238E27FC236}">
                <a16:creationId xmlns:a16="http://schemas.microsoft.com/office/drawing/2014/main" id="{8093B0F0-5060-DC07-FDF9-3B9897255BBD}"/>
              </a:ext>
              <a:ext uri="{C183D7F6-B498-43B3-948B-1728B52AA6E4}">
                <adec:decorative xmlns:adec="http://schemas.microsoft.com/office/drawing/2017/decorative" val="1"/>
              </a:ext>
            </a:extLst>
          </p:cNvPr>
          <p:cNvSpPr txBox="1"/>
          <p:nvPr userDrawn="1"/>
        </p:nvSpPr>
        <p:spPr bwMode="gray">
          <a:xfrm>
            <a:off x="3737687" y="672849"/>
            <a:ext cx="2257101" cy="1682512"/>
          </a:xfrm>
          <a:prstGeom prst="rect">
            <a:avLst/>
          </a:prstGeom>
          <a:noFill/>
        </p:spPr>
        <p:txBody>
          <a:bodyPr vert="horz" wrap="square" lIns="0" tIns="0" rIns="0" bIns="0" rtlCol="0">
            <a:spAutoFit/>
          </a:bodyPr>
          <a:lstStyle/>
          <a:p>
            <a:pPr>
              <a:spcBef>
                <a:spcPts val="500"/>
              </a:spcBef>
            </a:pPr>
            <a:r>
              <a:rPr lang="en-US" sz="1000" b="1" dirty="0"/>
              <a:t>How to create a more accessible document:</a:t>
            </a:r>
          </a:p>
          <a:p>
            <a:pPr marL="169863" indent="-169863">
              <a:spcBef>
                <a:spcPts val="500"/>
              </a:spcBef>
              <a:buFont typeface="+mj-lt"/>
              <a:buAutoNum type="arabicPeriod"/>
            </a:pPr>
            <a:r>
              <a:rPr lang="en-US" sz="900" b="0" dirty="0"/>
              <a:t>In PPT, click the Review tab. Click Accessibility Checker. This will open a right panel listing all errors that need to be corrected and the Accessibility tab. Clink on each error and follow the tips. </a:t>
            </a:r>
          </a:p>
          <a:p>
            <a:pPr marL="169863" marR="0" lvl="0" indent="-169863" algn="l" defTabSz="457200" rtl="0" eaLnBrk="1" fontAlgn="auto" latinLnBrk="0" hangingPunct="1">
              <a:lnSpc>
                <a:spcPct val="100000"/>
              </a:lnSpc>
              <a:spcBef>
                <a:spcPts val="500"/>
              </a:spcBef>
              <a:spcAft>
                <a:spcPts val="0"/>
              </a:spcAft>
              <a:buClrTx/>
              <a:buSzTx/>
              <a:buFont typeface="+mj-lt"/>
              <a:buAutoNum type="arabicPeriod"/>
              <a:tabLst/>
              <a:defRPr/>
            </a:pPr>
            <a:r>
              <a:rPr lang="en-US" sz="900" b="0" dirty="0"/>
              <a:t>Use the </a:t>
            </a:r>
            <a:r>
              <a:rPr lang="en-US" sz="900" b="1" i="1" dirty="0"/>
              <a:t>EAB Accessibility Guidelines and Directions </a:t>
            </a:r>
            <a:r>
              <a:rPr lang="en-US" sz="900" b="0" dirty="0"/>
              <a:t>in the Box link at the bottom of this slide.</a:t>
            </a:r>
          </a:p>
        </p:txBody>
      </p:sp>
      <p:sp>
        <p:nvSpPr>
          <p:cNvPr id="23" name="Oval 22">
            <a:extLst>
              <a:ext uri="{FF2B5EF4-FFF2-40B4-BE49-F238E27FC236}">
                <a16:creationId xmlns:a16="http://schemas.microsoft.com/office/drawing/2014/main" id="{A57F8E96-CB21-1A77-6039-734373D729D2}"/>
              </a:ext>
              <a:ext uri="{C183D7F6-B498-43B3-948B-1728B52AA6E4}">
                <adec:decorative xmlns:adec="http://schemas.microsoft.com/office/drawing/2017/decorative" val="1"/>
              </a:ext>
            </a:extLst>
          </p:cNvPr>
          <p:cNvSpPr>
            <a:spLocks noChangeAspect="1"/>
          </p:cNvSpPr>
          <p:nvPr userDrawn="1"/>
        </p:nvSpPr>
        <p:spPr bwMode="gray">
          <a:xfrm>
            <a:off x="3406906" y="2535298"/>
            <a:ext cx="241916" cy="24191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chemeClr val="accent5"/>
                </a:solidFill>
              </a:rPr>
              <a:t>4</a:t>
            </a:r>
          </a:p>
        </p:txBody>
      </p:sp>
      <p:sp>
        <p:nvSpPr>
          <p:cNvPr id="24" name="TextBox 23">
            <a:extLst>
              <a:ext uri="{FF2B5EF4-FFF2-40B4-BE49-F238E27FC236}">
                <a16:creationId xmlns:a16="http://schemas.microsoft.com/office/drawing/2014/main" id="{AC1DB173-4269-86B5-D126-1E155DDC3336}"/>
              </a:ext>
              <a:ext uri="{C183D7F6-B498-43B3-948B-1728B52AA6E4}">
                <adec:decorative xmlns:adec="http://schemas.microsoft.com/office/drawing/2017/decorative" val="1"/>
              </a:ext>
            </a:extLst>
          </p:cNvPr>
          <p:cNvSpPr txBox="1"/>
          <p:nvPr userDrawn="1"/>
        </p:nvSpPr>
        <p:spPr bwMode="gray">
          <a:xfrm>
            <a:off x="3710883" y="2506523"/>
            <a:ext cx="2556793" cy="787395"/>
          </a:xfrm>
          <a:prstGeom prst="rect">
            <a:avLst/>
          </a:prstGeom>
          <a:noFill/>
        </p:spPr>
        <p:txBody>
          <a:bodyPr vert="horz" wrap="square" lIns="0" tIns="0" rIns="0" bIns="0" rtlCol="0">
            <a:spAutoFit/>
          </a:bodyPr>
          <a:lstStyle/>
          <a:p>
            <a:pPr marL="0" marR="0" lvl="0" indent="0" algn="l" defTabSz="537667" rtl="0" eaLnBrk="1" fontAlgn="auto" latinLnBrk="0" hangingPunct="1">
              <a:lnSpc>
                <a:spcPct val="100000"/>
              </a:lnSpc>
              <a:spcBef>
                <a:spcPts val="500"/>
              </a:spcBef>
              <a:spcAft>
                <a:spcPts val="0"/>
              </a:spcAft>
              <a:buClrTx/>
              <a:buSzTx/>
              <a:buFontTx/>
              <a:buNone/>
              <a:tabLst/>
              <a:defRPr/>
            </a:pPr>
            <a:r>
              <a:rPr lang="en-US" sz="1000" b="1" dirty="0"/>
              <a:t>How to insert an EAB-formatted </a:t>
            </a:r>
            <a:r>
              <a:rPr lang="en-US" sz="1000" b="1" spc="-10" baseline="0" dirty="0"/>
              <a:t>chart using an EAB chart template: </a:t>
            </a:r>
          </a:p>
          <a:p>
            <a:pPr marL="0" marR="0" lvl="0" indent="0" algn="l" defTabSz="537667" rtl="0" eaLnBrk="1" fontAlgn="auto" latinLnBrk="0" hangingPunct="1">
              <a:lnSpc>
                <a:spcPct val="100000"/>
              </a:lnSpc>
              <a:spcBef>
                <a:spcPts val="500"/>
              </a:spcBef>
              <a:spcAft>
                <a:spcPts val="0"/>
              </a:spcAft>
              <a:buClrTx/>
              <a:buSzTx/>
              <a:buFontTx/>
              <a:buNone/>
              <a:tabLst/>
              <a:defRPr/>
            </a:pPr>
            <a:r>
              <a:rPr lang="en-US" sz="900" dirty="0"/>
              <a:t>In PPT, click the Insert tab. Click Chart. Click Templates. Click on the EAB chart type you need.</a:t>
            </a:r>
          </a:p>
        </p:txBody>
      </p:sp>
      <p:sp>
        <p:nvSpPr>
          <p:cNvPr id="33" name="Template edition">
            <a:extLst>
              <a:ext uri="{FF2B5EF4-FFF2-40B4-BE49-F238E27FC236}">
                <a16:creationId xmlns:a16="http://schemas.microsoft.com/office/drawing/2014/main" id="{A30F4E33-CB9F-71E2-EE85-F2220BDFB2D4}"/>
              </a:ext>
              <a:ext uri="{C183D7F6-B498-43B3-948B-1728B52AA6E4}">
                <adec:decorative xmlns:adec="http://schemas.microsoft.com/office/drawing/2017/decorative" val="1"/>
              </a:ext>
            </a:extLst>
          </p:cNvPr>
          <p:cNvSpPr/>
          <p:nvPr userDrawn="1"/>
        </p:nvSpPr>
        <p:spPr bwMode="gray">
          <a:xfrm>
            <a:off x="0" y="4441349"/>
            <a:ext cx="6400800" cy="359251"/>
          </a:xfrm>
          <a:prstGeom prst="rect">
            <a:avLst/>
          </a:prstGeom>
          <a:solidFill>
            <a:srgbClr val="008A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Bef>
                <a:spcPts val="500"/>
              </a:spcBef>
            </a:pPr>
            <a:r>
              <a:rPr lang="en-US" sz="1000" b="0" dirty="0">
                <a:solidFill>
                  <a:schemeClr val="bg1"/>
                </a:solidFill>
              </a:rPr>
              <a:t>Detailed directions are here: </a:t>
            </a:r>
            <a:r>
              <a:rPr lang="en-US" sz="1000" b="0" u="sng" dirty="0">
                <a:solidFill>
                  <a:schemeClr val="bg1"/>
                </a:solidFill>
                <a:hlinkClick r:id="rId3">
                  <a:extLst>
                    <a:ext uri="{A12FA001-AC4F-418D-AE19-62706E023703}">
                      <ahyp:hlinkClr xmlns:ahyp="http://schemas.microsoft.com/office/drawing/2018/hyperlinkcolor" val="tx"/>
                    </a:ext>
                  </a:extLst>
                </a:hlinkClick>
              </a:rPr>
              <a:t>https://eab.box.com/v/Seramount-Template-Resources</a:t>
            </a:r>
            <a:endParaRPr lang="en-US" sz="1000" b="0" u="sng" dirty="0">
              <a:solidFill>
                <a:schemeClr val="bg1"/>
              </a:solidFill>
            </a:endParaRPr>
          </a:p>
        </p:txBody>
      </p:sp>
      <p:grpSp>
        <p:nvGrpSpPr>
          <p:cNvPr id="40" name="Group 39">
            <a:extLst>
              <a:ext uri="{FF2B5EF4-FFF2-40B4-BE49-F238E27FC236}">
                <a16:creationId xmlns:a16="http://schemas.microsoft.com/office/drawing/2014/main" id="{5C320D32-4CD4-146A-A841-50201A5A2BA2}"/>
              </a:ext>
              <a:ext uri="{C183D7F6-B498-43B3-948B-1728B52AA6E4}">
                <adec:decorative xmlns:adec="http://schemas.microsoft.com/office/drawing/2017/decorative" val="1"/>
              </a:ext>
            </a:extLst>
          </p:cNvPr>
          <p:cNvGrpSpPr/>
          <p:nvPr userDrawn="1"/>
        </p:nvGrpSpPr>
        <p:grpSpPr>
          <a:xfrm>
            <a:off x="289793" y="3038815"/>
            <a:ext cx="1402025" cy="1171247"/>
            <a:chOff x="7476439" y="1126785"/>
            <a:chExt cx="1942363" cy="1622644"/>
          </a:xfrm>
        </p:grpSpPr>
        <p:pic>
          <p:nvPicPr>
            <p:cNvPr id="42" name="Picture 41" descr="A picture containing chart&#10;&#10;Description automatically generated">
              <a:extLst>
                <a:ext uri="{FF2B5EF4-FFF2-40B4-BE49-F238E27FC236}">
                  <a16:creationId xmlns:a16="http://schemas.microsoft.com/office/drawing/2014/main" id="{2E10863B-2A0B-AB27-55D3-78292D1C0FFD}"/>
                </a:ext>
              </a:extLst>
            </p:cNvPr>
            <p:cNvPicPr>
              <a:picLocks noChangeAspect="1"/>
            </p:cNvPicPr>
            <p:nvPr userDrawn="1"/>
          </p:nvPicPr>
          <p:blipFill>
            <a:blip r:embed="rId4"/>
            <a:stretch>
              <a:fillRect/>
            </a:stretch>
          </p:blipFill>
          <p:spPr>
            <a:xfrm>
              <a:off x="7481620" y="1126785"/>
              <a:ext cx="1673352" cy="1622644"/>
            </a:xfrm>
            <a:prstGeom prst="rect">
              <a:avLst/>
            </a:prstGeom>
            <a:ln w="12700">
              <a:solidFill>
                <a:schemeClr val="accent1"/>
              </a:solidFill>
            </a:ln>
          </p:spPr>
        </p:pic>
        <p:sp>
          <p:nvSpPr>
            <p:cNvPr id="44" name="Rectangle 43">
              <a:extLst>
                <a:ext uri="{FF2B5EF4-FFF2-40B4-BE49-F238E27FC236}">
                  <a16:creationId xmlns:a16="http://schemas.microsoft.com/office/drawing/2014/main" id="{54559D5B-DB2D-748F-8AFF-B42A4497BD3D}"/>
                </a:ext>
              </a:extLst>
            </p:cNvPr>
            <p:cNvSpPr/>
            <p:nvPr/>
          </p:nvSpPr>
          <p:spPr bwMode="gray">
            <a:xfrm>
              <a:off x="7476439" y="1539632"/>
              <a:ext cx="1673915" cy="771544"/>
            </a:xfrm>
            <a:prstGeom prst="rect">
              <a:avLst/>
            </a:prstGeom>
            <a:solidFill>
              <a:schemeClr val="bg2">
                <a:lumMod val="50000"/>
                <a:alpha val="74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a:solidFill>
                  <a:schemeClr val="bg1"/>
                </a:solidFill>
              </a:endParaRPr>
            </a:p>
          </p:txBody>
        </p:sp>
        <p:cxnSp>
          <p:nvCxnSpPr>
            <p:cNvPr id="45" name="Straight Arrow Connector 44">
              <a:extLst>
                <a:ext uri="{FF2B5EF4-FFF2-40B4-BE49-F238E27FC236}">
                  <a16:creationId xmlns:a16="http://schemas.microsoft.com/office/drawing/2014/main" id="{BEE7E277-C115-7DD8-ADA2-07D2048936E2}"/>
                </a:ext>
              </a:extLst>
            </p:cNvPr>
            <p:cNvCxnSpPr>
              <a:cxnSpLocks/>
            </p:cNvCxnSpPr>
            <p:nvPr/>
          </p:nvCxnSpPr>
          <p:spPr bwMode="gray">
            <a:xfrm flipV="1">
              <a:off x="7858573" y="1722177"/>
              <a:ext cx="0" cy="359251"/>
            </a:xfrm>
            <a:prstGeom prst="straightConnector1">
              <a:avLst/>
            </a:prstGeom>
            <a:solidFill>
              <a:schemeClr val="accent1"/>
            </a:solidFill>
            <a:ln w="57150" cap="flat" cmpd="sng" algn="ctr">
              <a:solidFill>
                <a:schemeClr val="bg1"/>
              </a:solidFill>
              <a:prstDash val="solid"/>
              <a:miter lim="800000"/>
              <a:headEnd type="none" w="med" len="med"/>
              <a:tailEnd type="triangle"/>
            </a:ln>
            <a:effectLst/>
          </p:spPr>
        </p:cxnSp>
        <p:sp>
          <p:nvSpPr>
            <p:cNvPr id="60" name="Rectangle 59">
              <a:extLst>
                <a:ext uri="{FF2B5EF4-FFF2-40B4-BE49-F238E27FC236}">
                  <a16:creationId xmlns:a16="http://schemas.microsoft.com/office/drawing/2014/main" id="{1A33CB72-ADB9-1798-08E2-BBC4FFEFB97B}"/>
                </a:ext>
                <a:ext uri="{C183D7F6-B498-43B3-948B-1728B52AA6E4}">
                  <adec:decorative xmlns:adec="http://schemas.microsoft.com/office/drawing/2017/decorative" val="1"/>
                </a:ext>
              </a:extLst>
            </p:cNvPr>
            <p:cNvSpPr/>
            <p:nvPr userDrawn="1"/>
          </p:nvSpPr>
          <p:spPr bwMode="gray">
            <a:xfrm>
              <a:off x="8629006" y="1341959"/>
              <a:ext cx="461519" cy="178670"/>
            </a:xfrm>
            <a:prstGeom prst="rect">
              <a:avLst/>
            </a:prstGeom>
            <a:noFill/>
            <a:ln w="19050" cap="rnd">
              <a:solidFill>
                <a:srgbClr val="009900"/>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1" name="Rectangle 60">
              <a:extLst>
                <a:ext uri="{FF2B5EF4-FFF2-40B4-BE49-F238E27FC236}">
                  <a16:creationId xmlns:a16="http://schemas.microsoft.com/office/drawing/2014/main" id="{BF24C551-8706-0FDE-2F2B-689627A37AD5}"/>
                </a:ext>
                <a:ext uri="{C183D7F6-B498-43B3-948B-1728B52AA6E4}">
                  <adec:decorative xmlns:adec="http://schemas.microsoft.com/office/drawing/2017/decorative" val="1"/>
                </a:ext>
              </a:extLst>
            </p:cNvPr>
            <p:cNvSpPr/>
            <p:nvPr userDrawn="1"/>
          </p:nvSpPr>
          <p:spPr bwMode="gray">
            <a:xfrm>
              <a:off x="7552958" y="1341959"/>
              <a:ext cx="615484" cy="178670"/>
            </a:xfrm>
            <a:prstGeom prst="rect">
              <a:avLst/>
            </a:prstGeom>
            <a:noFill/>
            <a:ln w="19050" cap="rnd">
              <a:solidFill>
                <a:srgbClr val="009900"/>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2" name="Group 61">
              <a:extLst>
                <a:ext uri="{FF2B5EF4-FFF2-40B4-BE49-F238E27FC236}">
                  <a16:creationId xmlns:a16="http://schemas.microsoft.com/office/drawing/2014/main" id="{6F140C08-E561-379C-A443-7D48FE7FB29D}"/>
                </a:ext>
              </a:extLst>
            </p:cNvPr>
            <p:cNvGrpSpPr/>
            <p:nvPr userDrawn="1"/>
          </p:nvGrpSpPr>
          <p:grpSpPr>
            <a:xfrm>
              <a:off x="8207266" y="1343582"/>
              <a:ext cx="384576" cy="178670"/>
              <a:chOff x="1407460" y="1434503"/>
              <a:chExt cx="292608" cy="164592"/>
            </a:xfrm>
          </p:grpSpPr>
          <p:cxnSp>
            <p:nvCxnSpPr>
              <p:cNvPr id="68" name="Straight Connector 67">
                <a:extLst>
                  <a:ext uri="{FF2B5EF4-FFF2-40B4-BE49-F238E27FC236}">
                    <a16:creationId xmlns:a16="http://schemas.microsoft.com/office/drawing/2014/main" id="{7991D2DB-A3CB-B394-02B9-092E6A303FFB}"/>
                  </a:ext>
                </a:extLst>
              </p:cNvPr>
              <p:cNvCxnSpPr/>
              <p:nvPr userDrawn="1"/>
            </p:nvCxnSpPr>
            <p:spPr bwMode="gray">
              <a:xfrm>
                <a:off x="1407460" y="1434503"/>
                <a:ext cx="292608" cy="1645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97CBA6B-984A-D8CD-F285-B99D1561A9C9}"/>
                  </a:ext>
                </a:extLst>
              </p:cNvPr>
              <p:cNvCxnSpPr>
                <a:cxnSpLocks/>
              </p:cNvCxnSpPr>
              <p:nvPr userDrawn="1"/>
            </p:nvCxnSpPr>
            <p:spPr bwMode="gray">
              <a:xfrm flipH="1">
                <a:off x="1407460" y="1434503"/>
                <a:ext cx="292608" cy="1645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3" name="Straight Connector 62">
              <a:extLst>
                <a:ext uri="{FF2B5EF4-FFF2-40B4-BE49-F238E27FC236}">
                  <a16:creationId xmlns:a16="http://schemas.microsoft.com/office/drawing/2014/main" id="{1482A7D7-9BF0-B1AD-4473-3AE2AA20034B}"/>
                </a:ext>
              </a:extLst>
            </p:cNvPr>
            <p:cNvCxnSpPr>
              <a:cxnSpLocks/>
            </p:cNvCxnSpPr>
            <p:nvPr userDrawn="1"/>
          </p:nvCxnSpPr>
          <p:spPr bwMode="gray">
            <a:xfrm flipH="1">
              <a:off x="9090526" y="1428425"/>
              <a:ext cx="3282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Rectangle 72">
              <a:extLst>
                <a:ext uri="{FF2B5EF4-FFF2-40B4-BE49-F238E27FC236}">
                  <a16:creationId xmlns:a16="http://schemas.microsoft.com/office/drawing/2014/main" id="{F94488C1-D557-277C-D482-99F9242EB88B}"/>
                </a:ext>
                <a:ext uri="{C183D7F6-B498-43B3-948B-1728B52AA6E4}">
                  <adec:decorative xmlns:adec="http://schemas.microsoft.com/office/drawing/2017/decorative" val="1"/>
                </a:ext>
              </a:extLst>
            </p:cNvPr>
            <p:cNvSpPr/>
            <p:nvPr userDrawn="1"/>
          </p:nvSpPr>
          <p:spPr bwMode="gray">
            <a:xfrm>
              <a:off x="8393931" y="1522160"/>
              <a:ext cx="1024869" cy="479032"/>
            </a:xfrm>
            <a:custGeom>
              <a:avLst/>
              <a:gdLst>
                <a:gd name="connsiteX0" fmla="*/ 0 w 514218"/>
                <a:gd name="connsiteY0" fmla="*/ 0 h 199072"/>
                <a:gd name="connsiteX1" fmla="*/ 514218 w 514218"/>
                <a:gd name="connsiteY1" fmla="*/ 0 h 199072"/>
                <a:gd name="connsiteX2" fmla="*/ 514218 w 514218"/>
                <a:gd name="connsiteY2" fmla="*/ 199072 h 199072"/>
                <a:gd name="connsiteX3" fmla="*/ 0 w 514218"/>
                <a:gd name="connsiteY3" fmla="*/ 199072 h 199072"/>
                <a:gd name="connsiteX4" fmla="*/ 0 w 514218"/>
                <a:gd name="connsiteY4" fmla="*/ 0 h 199072"/>
                <a:gd name="connsiteX0" fmla="*/ 514218 w 605658"/>
                <a:gd name="connsiteY0" fmla="*/ 0 h 199072"/>
                <a:gd name="connsiteX1" fmla="*/ 514218 w 605658"/>
                <a:gd name="connsiteY1" fmla="*/ 199072 h 199072"/>
                <a:gd name="connsiteX2" fmla="*/ 0 w 605658"/>
                <a:gd name="connsiteY2" fmla="*/ 199072 h 199072"/>
                <a:gd name="connsiteX3" fmla="*/ 0 w 605658"/>
                <a:gd name="connsiteY3" fmla="*/ 0 h 199072"/>
                <a:gd name="connsiteX4" fmla="*/ 605658 w 605658"/>
                <a:gd name="connsiteY4" fmla="*/ 91440 h 199072"/>
                <a:gd name="connsiteX0" fmla="*/ 514218 w 514218"/>
                <a:gd name="connsiteY0" fmla="*/ 0 h 199072"/>
                <a:gd name="connsiteX1" fmla="*/ 514218 w 514218"/>
                <a:gd name="connsiteY1" fmla="*/ 199072 h 199072"/>
                <a:gd name="connsiteX2" fmla="*/ 0 w 514218"/>
                <a:gd name="connsiteY2" fmla="*/ 199072 h 199072"/>
                <a:gd name="connsiteX3" fmla="*/ 0 w 514218"/>
                <a:gd name="connsiteY3" fmla="*/ 0 h 199072"/>
                <a:gd name="connsiteX0" fmla="*/ 514218 w 514218"/>
                <a:gd name="connsiteY0" fmla="*/ 199072 h 199072"/>
                <a:gd name="connsiteX1" fmla="*/ 0 w 514218"/>
                <a:gd name="connsiteY1" fmla="*/ 199072 h 199072"/>
                <a:gd name="connsiteX2" fmla="*/ 0 w 514218"/>
                <a:gd name="connsiteY2" fmla="*/ 0 h 199072"/>
              </a:gdLst>
              <a:ahLst/>
              <a:cxnLst>
                <a:cxn ang="0">
                  <a:pos x="connsiteX0" y="connsiteY0"/>
                </a:cxn>
                <a:cxn ang="0">
                  <a:pos x="connsiteX1" y="connsiteY1"/>
                </a:cxn>
                <a:cxn ang="0">
                  <a:pos x="connsiteX2" y="connsiteY2"/>
                </a:cxn>
              </a:cxnLst>
              <a:rect l="l" t="t" r="r" b="b"/>
              <a:pathLst>
                <a:path w="514218" h="199072">
                  <a:moveTo>
                    <a:pt x="514218" y="199072"/>
                  </a:moveTo>
                  <a:lnTo>
                    <a:pt x="0" y="199072"/>
                  </a:lnTo>
                  <a:lnTo>
                    <a:pt x="0" y="0"/>
                  </a:lnTo>
                </a:path>
              </a:pathLst>
            </a:custGeom>
            <a:noFill/>
            <a:ln w="19050" cap="rnd">
              <a:solidFill>
                <a:schemeClr val="tx1"/>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65" name="Rectangle 64">
              <a:extLst>
                <a:ext uri="{FF2B5EF4-FFF2-40B4-BE49-F238E27FC236}">
                  <a16:creationId xmlns:a16="http://schemas.microsoft.com/office/drawing/2014/main" id="{21DF7CE2-9C46-EEAB-8CE6-99910B63181A}"/>
                </a:ext>
                <a:ext uri="{C183D7F6-B498-43B3-948B-1728B52AA6E4}">
                  <adec:decorative xmlns:adec="http://schemas.microsoft.com/office/drawing/2017/decorative" val="1"/>
                </a:ext>
              </a:extLst>
            </p:cNvPr>
            <p:cNvSpPr/>
            <p:nvPr userDrawn="1"/>
          </p:nvSpPr>
          <p:spPr bwMode="gray">
            <a:xfrm>
              <a:off x="7547894" y="2497087"/>
              <a:ext cx="328276" cy="178670"/>
            </a:xfrm>
            <a:prstGeom prst="rect">
              <a:avLst/>
            </a:prstGeom>
            <a:noFill/>
            <a:ln w="19050" cap="rnd">
              <a:solidFill>
                <a:srgbClr val="009900"/>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66" name="Straight Connector 65">
              <a:extLst>
                <a:ext uri="{FF2B5EF4-FFF2-40B4-BE49-F238E27FC236}">
                  <a16:creationId xmlns:a16="http://schemas.microsoft.com/office/drawing/2014/main" id="{C3246265-C3A3-C08A-6428-40CD56AAB279}"/>
                </a:ext>
              </a:extLst>
            </p:cNvPr>
            <p:cNvCxnSpPr>
              <a:cxnSpLocks/>
              <a:endCxn id="65" idx="3"/>
            </p:cNvCxnSpPr>
            <p:nvPr userDrawn="1"/>
          </p:nvCxnSpPr>
          <p:spPr bwMode="gray">
            <a:xfrm flipH="1">
              <a:off x="7876170" y="2583553"/>
              <a:ext cx="1542632" cy="28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EF8050F5-27D3-8E9A-0904-F8B8C6206684}"/>
                </a:ext>
              </a:extLst>
            </p:cNvPr>
            <p:cNvSpPr txBox="1"/>
            <p:nvPr/>
          </p:nvSpPr>
          <p:spPr bwMode="gray">
            <a:xfrm>
              <a:off x="8039369" y="1757668"/>
              <a:ext cx="1120783" cy="426394"/>
            </a:xfrm>
            <a:prstGeom prst="rect">
              <a:avLst/>
            </a:prstGeom>
            <a:noFill/>
          </p:spPr>
          <p:txBody>
            <a:bodyPr wrap="square" lIns="0" tIns="0" rIns="0" bIns="0" rtlCol="0">
              <a:spAutoFit/>
            </a:bodyPr>
            <a:lstStyle/>
            <a:p>
              <a:pPr>
                <a:spcBef>
                  <a:spcPts val="500"/>
                </a:spcBef>
              </a:pPr>
              <a:r>
                <a:rPr lang="en-US" sz="1000" b="1" dirty="0">
                  <a:solidFill>
                    <a:schemeClr val="bg1"/>
                  </a:solidFill>
                </a:rPr>
                <a:t>Only Use Top Row</a:t>
              </a:r>
            </a:p>
          </p:txBody>
        </p:sp>
      </p:grpSp>
      <p:graphicFrame>
        <p:nvGraphicFramePr>
          <p:cNvPr id="71" name="Chart 70">
            <a:extLst>
              <a:ext uri="{FF2B5EF4-FFF2-40B4-BE49-F238E27FC236}">
                <a16:creationId xmlns:a16="http://schemas.microsoft.com/office/drawing/2014/main" id="{1AAC5B0B-56A5-3F96-D7D4-3FD64256E8F8}"/>
              </a:ext>
              <a:ext uri="{C183D7F6-B498-43B3-948B-1728B52AA6E4}">
                <adec:decorative xmlns:adec="http://schemas.microsoft.com/office/drawing/2017/decorative" val="1"/>
              </a:ext>
            </a:extLst>
          </p:cNvPr>
          <p:cNvGraphicFramePr/>
          <p:nvPr userDrawn="1">
            <p:extLst>
              <p:ext uri="{D42A27DB-BD31-4B8C-83A1-F6EECF244321}">
                <p14:modId xmlns:p14="http://schemas.microsoft.com/office/powerpoint/2010/main" val="517281883"/>
              </p:ext>
            </p:extLst>
          </p:nvPr>
        </p:nvGraphicFramePr>
        <p:xfrm>
          <a:off x="3707355" y="3019618"/>
          <a:ext cx="2414245" cy="1564707"/>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749695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Presentation Title">
    <p:bg bwMode="gray">
      <p:bgPr>
        <a:solidFill>
          <a:schemeClr val="accent5"/>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E69FB90-2530-42EF-A10A-292BD53E53F8}"/>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rcRect l="5" r="5"/>
          <a:stretch/>
        </p:blipFill>
        <p:spPr>
          <a:xfrm>
            <a:off x="0" y="0"/>
            <a:ext cx="6400175" cy="4800600"/>
          </a:xfrm>
          <a:prstGeom prst="rect">
            <a:avLst/>
          </a:prstGeom>
        </p:spPr>
      </p:pic>
      <p:sp>
        <p:nvSpPr>
          <p:cNvPr id="8" name="Header box white - decorative">
            <a:extLst>
              <a:ext uri="{C183D7F6-B498-43B3-948B-1728B52AA6E4}">
                <adec:decorative xmlns:adec="http://schemas.microsoft.com/office/drawing/2017/decorative" val="1"/>
              </a:ext>
            </a:extLst>
          </p:cNvPr>
          <p:cNvSpPr/>
          <p:nvPr userDrawn="1"/>
        </p:nvSpPr>
        <p:spPr bwMode="gray">
          <a:xfrm>
            <a:off x="1" y="1"/>
            <a:ext cx="6400800" cy="1065790"/>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cxnSp>
        <p:nvCxnSpPr>
          <p:cNvPr id="9" name="Header line - decorative">
            <a:extLst>
              <a:ext uri="{C183D7F6-B498-43B3-948B-1728B52AA6E4}">
                <adec:decorative xmlns:adec="http://schemas.microsoft.com/office/drawing/2017/decorative" val="1"/>
              </a:ext>
            </a:extLst>
          </p:cNvPr>
          <p:cNvCxnSpPr/>
          <p:nvPr userDrawn="1"/>
        </p:nvCxnSpPr>
        <p:spPr bwMode="gray">
          <a:xfrm>
            <a:off x="0" y="1065791"/>
            <a:ext cx="6400799" cy="0"/>
          </a:xfrm>
          <a:prstGeom prst="line">
            <a:avLst/>
          </a:prstGeom>
          <a:noFill/>
          <a:ln w="38100" cap="flat" cmpd="sng" algn="ctr">
            <a:solidFill>
              <a:schemeClr val="accent6"/>
            </a:solidFill>
            <a:prstDash val="solid"/>
            <a:miter lim="800000"/>
          </a:ln>
          <a:effectLst/>
        </p:spPr>
      </p:cxnSp>
      <p:pic>
        <p:nvPicPr>
          <p:cNvPr id="12" name="Picture 11" descr="Seramount logo">
            <a:extLst>
              <a:ext uri="{FF2B5EF4-FFF2-40B4-BE49-F238E27FC236}">
                <a16:creationId xmlns:a16="http://schemas.microsoft.com/office/drawing/2014/main" id="{0C263395-B67C-41E4-B92B-58C7777ECA2C}"/>
              </a:ext>
            </a:extLst>
          </p:cNvPr>
          <p:cNvPicPr>
            <a:picLocks noChangeAspect="1"/>
          </p:cNvPicPr>
          <p:nvPr userDrawn="1"/>
        </p:nvPicPr>
        <p:blipFill>
          <a:blip r:embed="rId4"/>
          <a:srcRect/>
          <a:stretch/>
        </p:blipFill>
        <p:spPr>
          <a:xfrm>
            <a:off x="277814" y="354404"/>
            <a:ext cx="2103120" cy="358006"/>
          </a:xfrm>
          <a:prstGeom prst="rect">
            <a:avLst/>
          </a:prstGeom>
        </p:spPr>
      </p:pic>
      <p:sp>
        <p:nvSpPr>
          <p:cNvPr id="2" name="Presentation title"/>
          <p:cNvSpPr>
            <a:spLocks noGrp="1"/>
          </p:cNvSpPr>
          <p:nvPr>
            <p:ph type="title" hasCustomPrompt="1"/>
          </p:nvPr>
        </p:nvSpPr>
        <p:spPr bwMode="gray">
          <a:xfrm>
            <a:off x="812800" y="2203377"/>
            <a:ext cx="4389120" cy="692497"/>
          </a:xfrm>
          <a:prstGeom prst="rect">
            <a:avLst/>
          </a:prstGeom>
        </p:spPr>
        <p:txBody>
          <a:bodyPr lIns="0" tIns="0" rIns="0" bIns="0" anchor="b" anchorCtr="0">
            <a:spAutoFit/>
          </a:bodyPr>
          <a:lstStyle>
            <a:lvl1pPr>
              <a:lnSpc>
                <a:spcPct val="90000"/>
              </a:lnSpc>
              <a:defRPr sz="2500" b="0" baseline="0">
                <a:solidFill>
                  <a:schemeClr val="bg1"/>
                </a:solidFill>
              </a:defRPr>
            </a:lvl1pPr>
          </a:lstStyle>
          <a:p>
            <a:pPr lvl="0"/>
            <a:r>
              <a:rPr lang="en-US" dirty="0"/>
              <a:t>Presentation Title – Rockwell 25pt Regular, Title Case</a:t>
            </a:r>
          </a:p>
        </p:txBody>
      </p:sp>
      <p:sp>
        <p:nvSpPr>
          <p:cNvPr id="5" name="Presentation subtitle"/>
          <p:cNvSpPr>
            <a:spLocks noGrp="1"/>
          </p:cNvSpPr>
          <p:nvPr>
            <p:ph type="body" sz="quarter" idx="13" hasCustomPrompt="1"/>
          </p:nvPr>
        </p:nvSpPr>
        <p:spPr bwMode="gray">
          <a:xfrm>
            <a:off x="812800" y="3020406"/>
            <a:ext cx="4389120" cy="169277"/>
          </a:xfrm>
        </p:spPr>
        <p:txBody>
          <a:bodyPr/>
          <a:lstStyle>
            <a:lvl1pPr marL="0" indent="0">
              <a:spcBef>
                <a:spcPts val="0"/>
              </a:spcBef>
              <a:buNone/>
              <a:defRPr sz="1100" baseline="0">
                <a:solidFill>
                  <a:schemeClr val="bg1"/>
                </a:solidFill>
              </a:defRPr>
            </a:lvl1pPr>
            <a:lvl2pPr marL="114300" indent="0">
              <a:buNone/>
              <a:defRPr sz="1100">
                <a:solidFill>
                  <a:schemeClr val="accent1"/>
                </a:solidFill>
              </a:defRPr>
            </a:lvl2pPr>
            <a:lvl3pPr marL="228600" indent="0">
              <a:buNone/>
              <a:defRPr sz="1100">
                <a:solidFill>
                  <a:schemeClr val="accent1"/>
                </a:solidFill>
              </a:defRPr>
            </a:lvl3pPr>
            <a:lvl4pPr marL="342900" indent="0">
              <a:buNone/>
              <a:defRPr sz="1100">
                <a:solidFill>
                  <a:schemeClr val="accent1"/>
                </a:solidFill>
              </a:defRPr>
            </a:lvl4pPr>
            <a:lvl5pPr marL="457200" indent="0">
              <a:buNone/>
              <a:defRPr sz="1100">
                <a:solidFill>
                  <a:schemeClr val="accent1"/>
                </a:solidFill>
              </a:defRPr>
            </a:lvl5pPr>
          </a:lstStyle>
          <a:p>
            <a:pPr lvl="0"/>
            <a:r>
              <a:rPr lang="en-US" dirty="0"/>
              <a:t>Presentation Subtitle – Verdana 11pt Regular, Title Case</a:t>
            </a:r>
          </a:p>
        </p:txBody>
      </p:sp>
      <p:sp>
        <p:nvSpPr>
          <p:cNvPr id="7" name="Program name"/>
          <p:cNvSpPr>
            <a:spLocks noGrp="1"/>
          </p:cNvSpPr>
          <p:nvPr>
            <p:ph type="body" sz="quarter" idx="14" hasCustomPrompt="1"/>
          </p:nvPr>
        </p:nvSpPr>
        <p:spPr bwMode="gray">
          <a:xfrm>
            <a:off x="4276693" y="4347616"/>
            <a:ext cx="2123482" cy="230832"/>
          </a:xfrm>
          <a:solidFill>
            <a:schemeClr val="accent5"/>
          </a:solidFill>
        </p:spPr>
        <p:txBody>
          <a:bodyPr lIns="0" tIns="45720" rIns="274320" bIns="45720" anchor="b" anchorCtr="0"/>
          <a:lstStyle>
            <a:lvl1pPr marL="0" indent="0" algn="r">
              <a:spcBef>
                <a:spcPts val="0"/>
              </a:spcBef>
              <a:buNone/>
              <a:defRPr>
                <a:solidFill>
                  <a:schemeClr val="bg1"/>
                </a:solidFill>
              </a:defRPr>
            </a:lvl1pPr>
            <a:lvl2pPr marL="114300" indent="0">
              <a:buNone/>
              <a:defRPr>
                <a:solidFill>
                  <a:schemeClr val="bg1"/>
                </a:solidFill>
              </a:defRPr>
            </a:lvl2pPr>
            <a:lvl3pPr marL="228600" indent="0">
              <a:buNone/>
              <a:defRPr>
                <a:solidFill>
                  <a:schemeClr val="bg1"/>
                </a:solidFill>
              </a:defRPr>
            </a:lvl3pPr>
            <a:lvl4pPr marL="342900" indent="0">
              <a:buNone/>
              <a:defRPr>
                <a:solidFill>
                  <a:schemeClr val="bg1"/>
                </a:solidFill>
              </a:defRPr>
            </a:lvl4pPr>
            <a:lvl5pPr marL="457200" indent="0">
              <a:buNone/>
              <a:defRPr>
                <a:solidFill>
                  <a:schemeClr val="bg1"/>
                </a:solidFill>
              </a:defRPr>
            </a:lvl5pPr>
          </a:lstStyle>
          <a:p>
            <a:pPr lvl="0"/>
            <a:r>
              <a:rPr lang="en-US" dirty="0"/>
              <a:t>Additional Text Here If Needed</a:t>
            </a:r>
          </a:p>
        </p:txBody>
      </p:sp>
    </p:spTree>
    <p:custDataLst>
      <p:tags r:id="rId1"/>
    </p:custDataLst>
    <p:extLst>
      <p:ext uri="{BB962C8B-B14F-4D97-AF65-F5344CB8AC3E}">
        <p14:creationId xmlns:p14="http://schemas.microsoft.com/office/powerpoint/2010/main" val="1075654204"/>
      </p:ext>
    </p:extLst>
  </p:cSld>
  <p:clrMapOvr>
    <a:masterClrMapping/>
  </p:clrMapOvr>
  <p:extLst>
    <p:ext uri="{DCECCB84-F9BA-43D5-87BE-67443E8EF086}">
      <p15:sldGuideLst xmlns:p15="http://schemas.microsoft.com/office/powerpoint/2012/main">
        <p15:guide id="0" orient="horz" pos="1824">
          <p15:clr>
            <a:srgbClr val="FBAE40"/>
          </p15:clr>
        </p15:guide>
        <p15:guide id="1" pos="512">
          <p15:clr>
            <a:srgbClr val="FBAE40"/>
          </p15:clr>
        </p15:guide>
        <p15:guide id="2" orient="horz" pos="189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ramount In Brief">
    <p:spTree>
      <p:nvGrpSpPr>
        <p:cNvPr id="1" name=""/>
        <p:cNvGrpSpPr/>
        <p:nvPr/>
      </p:nvGrpSpPr>
      <p:grpSpPr>
        <a:xfrm>
          <a:off x="0" y="0"/>
          <a:ext cx="0" cy="0"/>
          <a:chOff x="0" y="0"/>
          <a:chExt cx="0" cy="0"/>
        </a:xfrm>
      </p:grpSpPr>
      <p:sp>
        <p:nvSpPr>
          <p:cNvPr id="37" name="Text Placeholder 1">
            <a:extLst>
              <a:ext uri="{FF2B5EF4-FFF2-40B4-BE49-F238E27FC236}">
                <a16:creationId xmlns:a16="http://schemas.microsoft.com/office/drawing/2014/main" id="{604F74E5-F398-232B-B92F-AB8B18BDF0CF}"/>
              </a:ext>
              <a:ext uri="{C183D7F6-B498-43B3-948B-1728B52AA6E4}">
                <adec:decorative xmlns:adec="http://schemas.microsoft.com/office/drawing/2017/decorative" val="1"/>
              </a:ext>
            </a:extLst>
          </p:cNvPr>
          <p:cNvSpPr txBox="1">
            <a:spLocks/>
          </p:cNvSpPr>
          <p:nvPr userDrawn="1"/>
        </p:nvSpPr>
        <p:spPr bwMode="gray">
          <a:xfrm>
            <a:off x="6452384" y="151383"/>
            <a:ext cx="879579" cy="760440"/>
          </a:xfrm>
          <a:prstGeom prst="rect">
            <a:avLst/>
          </a:prstGeom>
          <a:solidFill>
            <a:srgbClr val="008A00"/>
          </a:solidFill>
        </p:spPr>
        <p:txBody>
          <a:bodyPr vert="horz" wrap="square" lIns="39534" tIns="28239" rIns="39534" bIns="28239" rtlCol="0">
            <a:noAutofit/>
          </a:bodyPr>
          <a:lstStyle>
            <a:lvl1pPr marL="112713"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buFont typeface="Arial" pitchFamily="34" charset="0"/>
              <a:buNone/>
            </a:pPr>
            <a:endParaRPr lang="en-US" sz="618" dirty="0">
              <a:solidFill>
                <a:schemeClr val="bg1"/>
              </a:solidFill>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E5C9A8E4-BD9F-80B5-2E5F-E2F22FF80D5D}"/>
              </a:ext>
              <a:ext uri="{C183D7F6-B498-43B3-948B-1728B52AA6E4}">
                <adec:decorative xmlns:adec="http://schemas.microsoft.com/office/drawing/2017/decorative" val="1"/>
              </a:ext>
            </a:extLst>
          </p:cNvPr>
          <p:cNvSpPr txBox="1"/>
          <p:nvPr userDrawn="1"/>
        </p:nvSpPr>
        <p:spPr bwMode="gray">
          <a:xfrm>
            <a:off x="6505576" y="185980"/>
            <a:ext cx="806517" cy="342017"/>
          </a:xfrm>
          <a:prstGeom prst="rect">
            <a:avLst/>
          </a:prstGeom>
          <a:noFill/>
        </p:spPr>
        <p:txBody>
          <a:bodyPr wrap="square" lIns="0" tIns="0" rIns="0" bIns="0" rtlCol="0">
            <a:spAutoFit/>
          </a:bodyPr>
          <a:lstStyle/>
          <a:p>
            <a:pPr>
              <a:spcBef>
                <a:spcPts val="309"/>
              </a:spcBef>
            </a:pPr>
            <a:r>
              <a:rPr lang="en-US" sz="741" b="1" dirty="0">
                <a:solidFill>
                  <a:schemeClr val="bg1"/>
                </a:solidFill>
                <a:latin typeface="Arial" panose="020B0604020202020204" pitchFamily="34" charset="0"/>
                <a:cs typeface="Arial" panose="020B0604020202020204" pitchFamily="34" charset="0"/>
              </a:rPr>
              <a:t>DO NOT EDIT THIS SLIDE FOR ANY PURPOSE</a:t>
            </a:r>
          </a:p>
        </p:txBody>
      </p:sp>
      <p:sp>
        <p:nvSpPr>
          <p:cNvPr id="39" name="TextBox 38">
            <a:extLst>
              <a:ext uri="{FF2B5EF4-FFF2-40B4-BE49-F238E27FC236}">
                <a16:creationId xmlns:a16="http://schemas.microsoft.com/office/drawing/2014/main" id="{C51044C8-D71F-0370-B35A-627DF7FD710B}"/>
              </a:ext>
              <a:ext uri="{C183D7F6-B498-43B3-948B-1728B52AA6E4}">
                <adec:decorative xmlns:adec="http://schemas.microsoft.com/office/drawing/2017/decorative" val="1"/>
              </a:ext>
            </a:extLst>
          </p:cNvPr>
          <p:cNvSpPr txBox="1"/>
          <p:nvPr userDrawn="1"/>
        </p:nvSpPr>
        <p:spPr bwMode="gray">
          <a:xfrm>
            <a:off x="6505577" y="601243"/>
            <a:ext cx="806516" cy="266611"/>
          </a:xfrm>
          <a:prstGeom prst="rect">
            <a:avLst/>
          </a:prstGeom>
          <a:noFill/>
        </p:spPr>
        <p:txBody>
          <a:bodyPr wrap="square" lIns="0" tIns="0" rIns="0" bIns="0" rtlCol="0">
            <a:spAutoFit/>
          </a:bodyPr>
          <a:lstStyle/>
          <a:p>
            <a:pPr>
              <a:spcBef>
                <a:spcPts val="309"/>
              </a:spcBef>
            </a:pPr>
            <a:r>
              <a:rPr lang="en-US" sz="494" dirty="0">
                <a:solidFill>
                  <a:schemeClr val="bg1"/>
                </a:solidFill>
                <a:latin typeface="Arial" panose="020B0604020202020204" pitchFamily="34" charset="0"/>
                <a:cs typeface="Arial" panose="020B0604020202020204" pitchFamily="34" charset="0"/>
              </a:rPr>
              <a:t>If an edit is necessary,</a:t>
            </a:r>
            <a:br>
              <a:rPr lang="en-US" sz="494" dirty="0">
                <a:solidFill>
                  <a:schemeClr val="bg1"/>
                </a:solidFill>
                <a:latin typeface="Arial" panose="020B0604020202020204" pitchFamily="34" charset="0"/>
                <a:cs typeface="Arial" panose="020B0604020202020204" pitchFamily="34" charset="0"/>
              </a:rPr>
            </a:br>
            <a:r>
              <a:rPr lang="en-US" sz="494" dirty="0">
                <a:solidFill>
                  <a:schemeClr val="bg1"/>
                </a:solidFill>
                <a:latin typeface="Arial" panose="020B0604020202020204" pitchFamily="34" charset="0"/>
                <a:cs typeface="Arial" panose="020B0604020202020204" pitchFamily="34" charset="0"/>
              </a:rPr>
              <a:t>please contact:</a:t>
            </a:r>
          </a:p>
          <a:p>
            <a:pPr>
              <a:spcBef>
                <a:spcPts val="309"/>
              </a:spcBef>
            </a:pPr>
            <a:r>
              <a:rPr lang="en-US" sz="494" b="1" dirty="0">
                <a:solidFill>
                  <a:schemeClr val="bg1"/>
                </a:solidFill>
                <a:latin typeface="Arial" panose="020B0604020202020204" pitchFamily="34" charset="0"/>
                <a:cs typeface="Arial" panose="020B0604020202020204" pitchFamily="34" charset="0"/>
              </a:rPr>
              <a:t>DSS-Requests@eab.com</a:t>
            </a:r>
            <a:endParaRPr lang="en-US" sz="494" b="1" i="1" dirty="0">
              <a:solidFill>
                <a:schemeClr val="bg1"/>
              </a:solidFill>
              <a:latin typeface="Arial" panose="020B0604020202020204" pitchFamily="34" charset="0"/>
              <a:cs typeface="Arial" panose="020B0604020202020204" pitchFamily="34" charset="0"/>
            </a:endParaRPr>
          </a:p>
        </p:txBody>
      </p:sp>
      <p:sp>
        <p:nvSpPr>
          <p:cNvPr id="40" name="Text Placeholder 1">
            <a:extLst>
              <a:ext uri="{FF2B5EF4-FFF2-40B4-BE49-F238E27FC236}">
                <a16:creationId xmlns:a16="http://schemas.microsoft.com/office/drawing/2014/main" id="{BE3C8A56-9DFF-737F-11EE-8CA9984B8DC9}"/>
              </a:ext>
              <a:ext uri="{C183D7F6-B498-43B3-948B-1728B52AA6E4}">
                <adec:decorative xmlns:adec="http://schemas.microsoft.com/office/drawing/2017/decorative" val="1"/>
              </a:ext>
            </a:extLst>
          </p:cNvPr>
          <p:cNvSpPr txBox="1">
            <a:spLocks/>
          </p:cNvSpPr>
          <p:nvPr userDrawn="1"/>
        </p:nvSpPr>
        <p:spPr bwMode="gray">
          <a:xfrm>
            <a:off x="6452384" y="984911"/>
            <a:ext cx="879579" cy="723366"/>
          </a:xfrm>
          <a:prstGeom prst="rect">
            <a:avLst/>
          </a:prstGeom>
          <a:solidFill>
            <a:srgbClr val="008A00"/>
          </a:solidFill>
        </p:spPr>
        <p:txBody>
          <a:bodyPr vert="horz" wrap="square" lIns="39534" tIns="28239" rIns="39534" bIns="28239" rtlCol="0">
            <a:spAutoFit/>
          </a:bodyPr>
          <a:lstStyle>
            <a:lvl1pPr marL="112713"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buFont typeface="Arial" pitchFamily="34" charset="0"/>
              <a:buNone/>
            </a:pPr>
            <a:r>
              <a:rPr lang="en-US" sz="679" b="1" dirty="0">
                <a:solidFill>
                  <a:schemeClr val="bg1"/>
                </a:solidFill>
                <a:latin typeface="Arial" panose="020B0604020202020204" pitchFamily="34" charset="0"/>
                <a:cs typeface="Arial" panose="020B0604020202020204" pitchFamily="34" charset="0"/>
              </a:rPr>
              <a:t>Script can be found here:</a:t>
            </a:r>
          </a:p>
          <a:p>
            <a:pPr marL="0" marR="0" lvl="0" indent="0" algn="l" defTabSz="629260" rtl="0" eaLnBrk="1" fontAlgn="auto" latinLnBrk="0" hangingPunct="1">
              <a:lnSpc>
                <a:spcPct val="100000"/>
              </a:lnSpc>
              <a:spcBef>
                <a:spcPts val="309"/>
              </a:spcBef>
              <a:spcAft>
                <a:spcPts val="0"/>
              </a:spcAft>
              <a:buClrTx/>
              <a:buSzTx/>
              <a:buFont typeface="Arial" pitchFamily="34" charset="0"/>
              <a:buNone/>
              <a:tabLst/>
              <a:defRPr/>
            </a:pPr>
            <a:r>
              <a:rPr lang="en-US" sz="618"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https://eab.box.com/v/seramount-in-brief-one-pager</a:t>
            </a:r>
            <a:endParaRPr lang="en-US" sz="618" dirty="0">
              <a:solidFill>
                <a:schemeClr val="bg1"/>
              </a:solidFill>
              <a:latin typeface="Arial" panose="020B0604020202020204" pitchFamily="34" charset="0"/>
              <a:cs typeface="Arial" panose="020B0604020202020204" pitchFamily="34" charset="0"/>
            </a:endParaRPr>
          </a:p>
          <a:p>
            <a:pPr marL="0" marR="0" lvl="0" indent="0" algn="l" defTabSz="629260" rtl="0" eaLnBrk="1" fontAlgn="auto" latinLnBrk="0" hangingPunct="1">
              <a:lnSpc>
                <a:spcPct val="100000"/>
              </a:lnSpc>
              <a:spcBef>
                <a:spcPts val="309"/>
              </a:spcBef>
              <a:spcAft>
                <a:spcPts val="0"/>
              </a:spcAft>
              <a:buClrTx/>
              <a:buSzTx/>
              <a:buFont typeface="Arial" pitchFamily="34" charset="0"/>
              <a:buNone/>
              <a:tabLst/>
              <a:defRPr/>
            </a:pPr>
            <a:r>
              <a:rPr lang="en-US" sz="618" i="1" dirty="0">
                <a:solidFill>
                  <a:schemeClr val="bg1"/>
                </a:solidFill>
                <a:latin typeface="Arial" panose="020B0604020202020204" pitchFamily="34" charset="0"/>
                <a:cs typeface="Arial" panose="020B0604020202020204" pitchFamily="34" charset="0"/>
              </a:rPr>
              <a:t>Last edited: 10/10/22</a:t>
            </a:r>
          </a:p>
        </p:txBody>
      </p:sp>
      <p:sp>
        <p:nvSpPr>
          <p:cNvPr id="2" name="Rectangle 1">
            <a:extLst>
              <a:ext uri="{FF2B5EF4-FFF2-40B4-BE49-F238E27FC236}">
                <a16:creationId xmlns:a16="http://schemas.microsoft.com/office/drawing/2014/main" id="{24BCBA6D-9354-4D5A-770C-D7B2148F27B8}"/>
              </a:ext>
              <a:ext uri="{C183D7F6-B498-43B3-948B-1728B52AA6E4}">
                <adec:decorative xmlns:adec="http://schemas.microsoft.com/office/drawing/2017/decorative" val="1"/>
              </a:ext>
            </a:extLst>
          </p:cNvPr>
          <p:cNvSpPr/>
          <p:nvPr userDrawn="1"/>
        </p:nvSpPr>
        <p:spPr bwMode="gray">
          <a:xfrm>
            <a:off x="0" y="1750420"/>
            <a:ext cx="6396961" cy="1299761"/>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42" name="Straight Connector 41">
            <a:extLst>
              <a:ext uri="{FF2B5EF4-FFF2-40B4-BE49-F238E27FC236}">
                <a16:creationId xmlns:a16="http://schemas.microsoft.com/office/drawing/2014/main" id="{98F74F22-6CBB-69AB-C107-B28050F92F1F}"/>
              </a:ext>
              <a:ext uri="{C183D7F6-B498-43B3-948B-1728B52AA6E4}">
                <adec:decorative xmlns:adec="http://schemas.microsoft.com/office/drawing/2017/decorative" val="1"/>
              </a:ext>
            </a:extLst>
          </p:cNvPr>
          <p:cNvCxnSpPr>
            <a:cxnSpLocks/>
          </p:cNvCxnSpPr>
          <p:nvPr/>
        </p:nvCxnSpPr>
        <p:spPr bwMode="gray">
          <a:xfrm>
            <a:off x="1621984" y="2016697"/>
            <a:ext cx="0" cy="2011680"/>
          </a:xfrm>
          <a:prstGeom prst="line">
            <a:avLst/>
          </a:prstGeom>
          <a:ln w="12700" cap="rnd">
            <a:solidFill>
              <a:schemeClr val="tx2"/>
            </a:solidFill>
            <a:prstDash val="sysDot"/>
          </a:ln>
        </p:spPr>
      </p:cxnSp>
      <p:cxnSp>
        <p:nvCxnSpPr>
          <p:cNvPr id="43" name="Straight Connector 42">
            <a:extLst>
              <a:ext uri="{FF2B5EF4-FFF2-40B4-BE49-F238E27FC236}">
                <a16:creationId xmlns:a16="http://schemas.microsoft.com/office/drawing/2014/main" id="{62F790EA-8426-19EF-E0E4-B325363F10B3}"/>
              </a:ext>
              <a:ext uri="{C183D7F6-B498-43B3-948B-1728B52AA6E4}">
                <adec:decorative xmlns:adec="http://schemas.microsoft.com/office/drawing/2017/decorative" val="1"/>
              </a:ext>
            </a:extLst>
          </p:cNvPr>
          <p:cNvCxnSpPr>
            <a:cxnSpLocks/>
          </p:cNvCxnSpPr>
          <p:nvPr/>
        </p:nvCxnSpPr>
        <p:spPr bwMode="gray">
          <a:xfrm>
            <a:off x="3260560" y="2004612"/>
            <a:ext cx="0" cy="2011680"/>
          </a:xfrm>
          <a:prstGeom prst="line">
            <a:avLst/>
          </a:prstGeom>
          <a:ln w="12700" cap="rnd">
            <a:solidFill>
              <a:schemeClr val="tx2"/>
            </a:solidFill>
            <a:prstDash val="sysDot"/>
          </a:ln>
        </p:spPr>
      </p:cxnSp>
      <p:cxnSp>
        <p:nvCxnSpPr>
          <p:cNvPr id="44" name="Straight Connector 43">
            <a:extLst>
              <a:ext uri="{FF2B5EF4-FFF2-40B4-BE49-F238E27FC236}">
                <a16:creationId xmlns:a16="http://schemas.microsoft.com/office/drawing/2014/main" id="{9415F6F3-FC08-0D7D-77CF-06D3E0F83EC0}"/>
              </a:ext>
              <a:ext uri="{C183D7F6-B498-43B3-948B-1728B52AA6E4}">
                <adec:decorative xmlns:adec="http://schemas.microsoft.com/office/drawing/2017/decorative" val="1"/>
              </a:ext>
            </a:extLst>
          </p:cNvPr>
          <p:cNvCxnSpPr>
            <a:cxnSpLocks/>
          </p:cNvCxnSpPr>
          <p:nvPr/>
        </p:nvCxnSpPr>
        <p:spPr bwMode="gray">
          <a:xfrm>
            <a:off x="4824064" y="2000941"/>
            <a:ext cx="0" cy="2011680"/>
          </a:xfrm>
          <a:prstGeom prst="line">
            <a:avLst/>
          </a:prstGeom>
          <a:ln w="12700" cap="rnd">
            <a:solidFill>
              <a:schemeClr val="tx2"/>
            </a:solidFill>
            <a:prstDash val="sysDot"/>
          </a:ln>
        </p:spPr>
      </p:cxnSp>
      <p:sp>
        <p:nvSpPr>
          <p:cNvPr id="4" name="Rectangle 3">
            <a:extLst>
              <a:ext uri="{FF2B5EF4-FFF2-40B4-BE49-F238E27FC236}">
                <a16:creationId xmlns:a16="http://schemas.microsoft.com/office/drawing/2014/main" id="{87935BEA-1331-B736-74C6-C774BB9BF401}"/>
              </a:ext>
              <a:ext uri="{C183D7F6-B498-43B3-948B-1728B52AA6E4}">
                <adec:decorative xmlns:adec="http://schemas.microsoft.com/office/drawing/2017/decorative" val="1"/>
              </a:ext>
            </a:extLst>
          </p:cNvPr>
          <p:cNvSpPr/>
          <p:nvPr userDrawn="1"/>
        </p:nvSpPr>
        <p:spPr bwMode="gray">
          <a:xfrm>
            <a:off x="0" y="0"/>
            <a:ext cx="6400800" cy="175042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Rectangle 21">
            <a:extLst>
              <a:ext uri="{FF2B5EF4-FFF2-40B4-BE49-F238E27FC236}">
                <a16:creationId xmlns:a16="http://schemas.microsoft.com/office/drawing/2014/main" id="{0D635AB5-865F-2878-68F3-822A867C868F}"/>
              </a:ext>
              <a:ext uri="{C183D7F6-B498-43B3-948B-1728B52AA6E4}">
                <adec:decorative xmlns:adec="http://schemas.microsoft.com/office/drawing/2017/decorative" val="1"/>
              </a:ext>
            </a:extLst>
          </p:cNvPr>
          <p:cNvSpPr/>
          <p:nvPr userDrawn="1"/>
        </p:nvSpPr>
        <p:spPr bwMode="gray">
          <a:xfrm>
            <a:off x="0" y="3969777"/>
            <a:ext cx="6400800" cy="8308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23" name="Picture 22">
            <a:extLst>
              <a:ext uri="{FF2B5EF4-FFF2-40B4-BE49-F238E27FC236}">
                <a16:creationId xmlns:a16="http://schemas.microsoft.com/office/drawing/2014/main" id="{F20F9C98-F133-6881-EE5C-B90693046287}"/>
              </a:ext>
              <a:ext uri="{C183D7F6-B498-43B3-948B-1728B52AA6E4}">
                <adec:decorative xmlns:adec="http://schemas.microsoft.com/office/drawing/2017/decorative" val="1"/>
              </a:ext>
            </a:extLst>
          </p:cNvPr>
          <p:cNvPicPr>
            <a:picLocks noChangeAspect="1"/>
          </p:cNvPicPr>
          <p:nvPr userDrawn="1"/>
        </p:nvPicPr>
        <p:blipFill rotWithShape="1">
          <a:blip r:embed="rId4"/>
          <a:srcRect l="6744" t="60557" r="1343" b="17117"/>
          <a:stretch/>
        </p:blipFill>
        <p:spPr>
          <a:xfrm rot="10800000">
            <a:off x="0" y="3970724"/>
            <a:ext cx="6400800" cy="829876"/>
          </a:xfrm>
          <a:prstGeom prst="rect">
            <a:avLst/>
          </a:prstGeom>
        </p:spPr>
      </p:pic>
      <p:cxnSp>
        <p:nvCxnSpPr>
          <p:cNvPr id="24" name="line 2">
            <a:extLst>
              <a:ext uri="{FF2B5EF4-FFF2-40B4-BE49-F238E27FC236}">
                <a16:creationId xmlns:a16="http://schemas.microsoft.com/office/drawing/2014/main" id="{EE7CA730-3C1F-E195-344B-DEF86B96DBD4}"/>
              </a:ext>
              <a:ext uri="{C183D7F6-B498-43B3-948B-1728B52AA6E4}">
                <adec:decorative xmlns:adec="http://schemas.microsoft.com/office/drawing/2017/decorative" val="1"/>
              </a:ext>
            </a:extLst>
          </p:cNvPr>
          <p:cNvCxnSpPr>
            <a:cxnSpLocks/>
          </p:cNvCxnSpPr>
          <p:nvPr userDrawn="1"/>
        </p:nvCxnSpPr>
        <p:spPr>
          <a:xfrm>
            <a:off x="2837484" y="3960651"/>
            <a:ext cx="4221"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2" name="line 2">
            <a:extLst>
              <a:ext uri="{FF2B5EF4-FFF2-40B4-BE49-F238E27FC236}">
                <a16:creationId xmlns:a16="http://schemas.microsoft.com/office/drawing/2014/main" id="{DC298397-5F30-DD8B-E96F-57489B3168E8}"/>
              </a:ext>
              <a:ext uri="{C183D7F6-B498-43B3-948B-1728B52AA6E4}">
                <adec:decorative xmlns:adec="http://schemas.microsoft.com/office/drawing/2017/decorative" val="1"/>
              </a:ext>
            </a:extLst>
          </p:cNvPr>
          <p:cNvCxnSpPr>
            <a:cxnSpLocks/>
          </p:cNvCxnSpPr>
          <p:nvPr/>
        </p:nvCxnSpPr>
        <p:spPr>
          <a:xfrm>
            <a:off x="1626669" y="4128177"/>
            <a:ext cx="36576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line 2">
            <a:extLst>
              <a:ext uri="{FF2B5EF4-FFF2-40B4-BE49-F238E27FC236}">
                <a16:creationId xmlns:a16="http://schemas.microsoft.com/office/drawing/2014/main" id="{CC70BF73-EFA7-4623-59B1-56BEB8CBC981}"/>
              </a:ext>
              <a:ext uri="{C183D7F6-B498-43B3-948B-1728B52AA6E4}">
                <adec:decorative xmlns:adec="http://schemas.microsoft.com/office/drawing/2017/decorative" val="1"/>
              </a:ext>
            </a:extLst>
          </p:cNvPr>
          <p:cNvCxnSpPr>
            <a:cxnSpLocks/>
          </p:cNvCxnSpPr>
          <p:nvPr/>
        </p:nvCxnSpPr>
        <p:spPr>
          <a:xfrm>
            <a:off x="4641987" y="4128177"/>
            <a:ext cx="36576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E21E5CA-5480-0D77-FFED-2C6C68C46787}"/>
              </a:ext>
              <a:ext uri="{C183D7F6-B498-43B3-948B-1728B52AA6E4}">
                <adec:decorative xmlns:adec="http://schemas.microsoft.com/office/drawing/2017/decorative" val="1"/>
              </a:ext>
            </a:extLst>
          </p:cNvPr>
          <p:cNvCxnSpPr>
            <a:cxnSpLocks/>
          </p:cNvCxnSpPr>
          <p:nvPr/>
        </p:nvCxnSpPr>
        <p:spPr bwMode="gray">
          <a:xfrm>
            <a:off x="0" y="3968843"/>
            <a:ext cx="6400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61793780-59AA-CD1F-EE38-5544766D74D8}"/>
              </a:ext>
              <a:ext uri="{C183D7F6-B498-43B3-948B-1728B52AA6E4}">
                <adec:decorative xmlns:adec="http://schemas.microsoft.com/office/drawing/2017/decorative" val="1"/>
              </a:ext>
            </a:extLst>
          </p:cNvPr>
          <p:cNvPicPr>
            <a:picLocks noChangeAspect="1"/>
          </p:cNvPicPr>
          <p:nvPr userDrawn="1"/>
        </p:nvPicPr>
        <p:blipFill rotWithShape="1">
          <a:blip r:embed="rId4"/>
          <a:srcRect l="7063" t="41121" r="1911" b="12109"/>
          <a:stretch/>
        </p:blipFill>
        <p:spPr>
          <a:xfrm>
            <a:off x="1919" y="0"/>
            <a:ext cx="6396962" cy="1754418"/>
          </a:xfrm>
          <a:prstGeom prst="rect">
            <a:avLst/>
          </a:prstGeom>
          <a:ln>
            <a:noFill/>
          </a:ln>
        </p:spPr>
      </p:pic>
      <p:pic>
        <p:nvPicPr>
          <p:cNvPr id="8" name="Picture 7">
            <a:extLst>
              <a:ext uri="{FF2B5EF4-FFF2-40B4-BE49-F238E27FC236}">
                <a16:creationId xmlns:a16="http://schemas.microsoft.com/office/drawing/2014/main" id="{A6FB22A9-BDC1-B3D4-7223-87BD69C216CC}"/>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3616981" y="953970"/>
            <a:ext cx="801798" cy="801798"/>
          </a:xfrm>
          <a:prstGeom prst="rect">
            <a:avLst/>
          </a:prstGeom>
        </p:spPr>
      </p:pic>
      <p:pic>
        <p:nvPicPr>
          <p:cNvPr id="9" name="Picture 8">
            <a:extLst>
              <a:ext uri="{FF2B5EF4-FFF2-40B4-BE49-F238E27FC236}">
                <a16:creationId xmlns:a16="http://schemas.microsoft.com/office/drawing/2014/main" id="{20497698-29DB-81BC-AD39-A7BDF652CC29}"/>
              </a:ext>
              <a:ext uri="{C183D7F6-B498-43B3-948B-1728B52AA6E4}">
                <adec:decorative xmlns:adec="http://schemas.microsoft.com/office/drawing/2017/decorative" val="1"/>
              </a:ext>
            </a:extLst>
          </p:cNvPr>
          <p:cNvPicPr>
            <a:picLocks noChangeAspect="1"/>
          </p:cNvPicPr>
          <p:nvPr userDrawn="1"/>
        </p:nvPicPr>
        <p:blipFill>
          <a:blip r:embed="rId6"/>
          <a:stretch>
            <a:fillRect/>
          </a:stretch>
        </p:blipFill>
        <p:spPr>
          <a:xfrm>
            <a:off x="1976249" y="1007533"/>
            <a:ext cx="743821" cy="743821"/>
          </a:xfrm>
          <a:prstGeom prst="rect">
            <a:avLst/>
          </a:prstGeom>
        </p:spPr>
      </p:pic>
      <p:pic>
        <p:nvPicPr>
          <p:cNvPr id="10" name="Picture 9">
            <a:extLst>
              <a:ext uri="{FF2B5EF4-FFF2-40B4-BE49-F238E27FC236}">
                <a16:creationId xmlns:a16="http://schemas.microsoft.com/office/drawing/2014/main" id="{6A39D93E-4A60-E35C-594D-0CBA2AF5A4AE}"/>
              </a:ext>
              <a:ext uri="{C183D7F6-B498-43B3-948B-1728B52AA6E4}">
                <adec:decorative xmlns:adec="http://schemas.microsoft.com/office/drawing/2017/decorative" val="1"/>
              </a:ext>
            </a:extLst>
          </p:cNvPr>
          <p:cNvPicPr>
            <a:picLocks noChangeAspect="1"/>
          </p:cNvPicPr>
          <p:nvPr userDrawn="1"/>
        </p:nvPicPr>
        <p:blipFill>
          <a:blip r:embed="rId7"/>
          <a:stretch>
            <a:fillRect/>
          </a:stretch>
        </p:blipFill>
        <p:spPr>
          <a:xfrm>
            <a:off x="5150882" y="989305"/>
            <a:ext cx="790185" cy="790185"/>
          </a:xfrm>
          <a:prstGeom prst="rect">
            <a:avLst/>
          </a:prstGeom>
        </p:spPr>
      </p:pic>
      <p:pic>
        <p:nvPicPr>
          <p:cNvPr id="11" name="Picture 10">
            <a:extLst>
              <a:ext uri="{FF2B5EF4-FFF2-40B4-BE49-F238E27FC236}">
                <a16:creationId xmlns:a16="http://schemas.microsoft.com/office/drawing/2014/main" id="{EC98E328-336F-AC49-B426-FFD7A9433BFA}"/>
              </a:ext>
              <a:ext uri="{C183D7F6-B498-43B3-948B-1728B52AA6E4}">
                <adec:decorative xmlns:adec="http://schemas.microsoft.com/office/drawing/2017/decorative" val="1"/>
              </a:ext>
            </a:extLst>
          </p:cNvPr>
          <p:cNvPicPr>
            <a:picLocks noChangeAspect="1"/>
          </p:cNvPicPr>
          <p:nvPr userDrawn="1"/>
        </p:nvPicPr>
        <p:blipFill>
          <a:blip r:embed="rId8"/>
          <a:stretch>
            <a:fillRect/>
          </a:stretch>
        </p:blipFill>
        <p:spPr>
          <a:xfrm>
            <a:off x="478980" y="991297"/>
            <a:ext cx="760057" cy="760057"/>
          </a:xfrm>
          <a:prstGeom prst="rect">
            <a:avLst/>
          </a:prstGeom>
        </p:spPr>
      </p:pic>
      <p:sp>
        <p:nvSpPr>
          <p:cNvPr id="6" name="Rectangle 5">
            <a:extLst>
              <a:ext uri="{FF2B5EF4-FFF2-40B4-BE49-F238E27FC236}">
                <a16:creationId xmlns:a16="http://schemas.microsoft.com/office/drawing/2014/main" id="{1FCB0C6E-8B24-8D1F-08E7-2E0A645F677D}"/>
              </a:ext>
              <a:ext uri="{C183D7F6-B498-43B3-948B-1728B52AA6E4}">
                <adec:decorative xmlns:adec="http://schemas.microsoft.com/office/drawing/2017/decorative" val="1"/>
              </a:ext>
            </a:extLst>
          </p:cNvPr>
          <p:cNvSpPr/>
          <p:nvPr userDrawn="1"/>
        </p:nvSpPr>
        <p:spPr bwMode="gray">
          <a:xfrm>
            <a:off x="0" y="1750420"/>
            <a:ext cx="6400799" cy="2868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Title 2">
            <a:extLst>
              <a:ext uri="{FF2B5EF4-FFF2-40B4-BE49-F238E27FC236}">
                <a16:creationId xmlns:a16="http://schemas.microsoft.com/office/drawing/2014/main" id="{8F5E4857-5749-2CE7-6F20-ED9BDA2A3923}"/>
              </a:ext>
            </a:extLst>
          </p:cNvPr>
          <p:cNvSpPr>
            <a:spLocks noGrp="1"/>
          </p:cNvSpPr>
          <p:nvPr userDrawn="1">
            <p:ph type="title" hasCustomPrompt="1"/>
          </p:nvPr>
        </p:nvSpPr>
        <p:spPr>
          <a:xfrm>
            <a:off x="277813" y="-655216"/>
            <a:ext cx="5486400" cy="498598"/>
          </a:xfrm>
        </p:spPr>
        <p:txBody>
          <a:bodyPr/>
          <a:lstStyle>
            <a:lvl1pPr>
              <a:defRPr/>
            </a:lvl1pPr>
          </a:lstStyle>
          <a:p>
            <a:r>
              <a:rPr lang="en-US" dirty="0"/>
              <a:t>Add “About Seramount” (this is a hidden title for accessibility)</a:t>
            </a:r>
          </a:p>
        </p:txBody>
      </p:sp>
      <p:pic>
        <p:nvPicPr>
          <p:cNvPr id="21" name="Graphic 20" descr="Seramount logo">
            <a:extLst>
              <a:ext uri="{FF2B5EF4-FFF2-40B4-BE49-F238E27FC236}">
                <a16:creationId xmlns:a16="http://schemas.microsoft.com/office/drawing/2014/main" id="{BD5A69E5-81FA-957E-78C1-0E78601D564C}"/>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285421" y="283210"/>
            <a:ext cx="1920240" cy="322279"/>
          </a:xfrm>
          <a:prstGeom prst="rect">
            <a:avLst/>
          </a:prstGeom>
        </p:spPr>
      </p:pic>
      <p:sp>
        <p:nvSpPr>
          <p:cNvPr id="20" name="We help">
            <a:extLst>
              <a:ext uri="{FF2B5EF4-FFF2-40B4-BE49-F238E27FC236}">
                <a16:creationId xmlns:a16="http://schemas.microsoft.com/office/drawing/2014/main" id="{95A47E04-6FC5-9D62-8C32-30F285136393}"/>
              </a:ext>
            </a:extLst>
          </p:cNvPr>
          <p:cNvSpPr txBox="1"/>
          <p:nvPr userDrawn="1"/>
        </p:nvSpPr>
        <p:spPr bwMode="gray">
          <a:xfrm>
            <a:off x="2941281" y="275072"/>
            <a:ext cx="3177792" cy="338554"/>
          </a:xfrm>
          <a:prstGeom prst="rect">
            <a:avLst/>
          </a:prstGeom>
          <a:noFill/>
        </p:spPr>
        <p:txBody>
          <a:bodyPr wrap="square" lIns="0" tIns="0" rIns="0" bIns="0" rtlCol="0">
            <a:spAutoFit/>
          </a:bodyPr>
          <a:lstStyle/>
          <a:p>
            <a:pPr algn="r">
              <a:spcBef>
                <a:spcPts val="441"/>
              </a:spcBef>
            </a:pPr>
            <a:r>
              <a:rPr lang="en-US" sz="1100" dirty="0">
                <a:solidFill>
                  <a:schemeClr val="bg1"/>
                </a:solidFill>
                <a:latin typeface="+mj-lt"/>
              </a:rPr>
              <a:t>We empower the world’s most inclusive </a:t>
            </a:r>
            <a:br>
              <a:rPr lang="en-US" sz="1100" dirty="0">
                <a:solidFill>
                  <a:schemeClr val="bg1"/>
                </a:solidFill>
                <a:latin typeface="+mj-lt"/>
              </a:rPr>
            </a:br>
            <a:r>
              <a:rPr lang="en-US" sz="1100" dirty="0">
                <a:solidFill>
                  <a:schemeClr val="bg1"/>
                </a:solidFill>
                <a:latin typeface="+mj-lt"/>
              </a:rPr>
              <a:t>and high-performing workplaces.</a:t>
            </a:r>
          </a:p>
        </p:txBody>
      </p:sp>
      <p:sp>
        <p:nvSpPr>
          <p:cNvPr id="7" name="Rectangle 6">
            <a:extLst>
              <a:ext uri="{FF2B5EF4-FFF2-40B4-BE49-F238E27FC236}">
                <a16:creationId xmlns:a16="http://schemas.microsoft.com/office/drawing/2014/main" id="{C12378E2-8716-14E0-AFCF-68A0384BE006}"/>
              </a:ext>
            </a:extLst>
          </p:cNvPr>
          <p:cNvSpPr/>
          <p:nvPr userDrawn="1"/>
        </p:nvSpPr>
        <p:spPr bwMode="gray">
          <a:xfrm>
            <a:off x="639812" y="1816907"/>
            <a:ext cx="5121177" cy="153888"/>
          </a:xfrm>
          <a:prstGeom prst="rect">
            <a:avLst/>
          </a:prstGeom>
          <a:noFill/>
        </p:spPr>
        <p:txBody>
          <a:bodyPr wrap="square" lIns="0" tIns="0" rIns="0" bIns="0" anchor="ctr">
            <a:spAutoFit/>
          </a:bodyPr>
          <a:lstStyle/>
          <a:p>
            <a:pPr marL="1401" algn="ctr" defTabSz="806867">
              <a:defRPr/>
            </a:pPr>
            <a:r>
              <a:rPr lang="en-US" sz="1000" b="1" i="0" u="none" strike="noStrike" dirty="0">
                <a:solidFill>
                  <a:srgbClr val="212121"/>
                </a:solidFill>
                <a:effectLst/>
              </a:rPr>
              <a:t>Insight-Powered Solutions Trusted by Talent and HR Leaders</a:t>
            </a:r>
            <a:endParaRPr lang="en-US" sz="1000" b="1" dirty="0">
              <a:solidFill>
                <a:schemeClr val="accent5"/>
              </a:solidFill>
            </a:endParaRPr>
          </a:p>
        </p:txBody>
      </p:sp>
      <p:sp>
        <p:nvSpPr>
          <p:cNvPr id="13" name="TextBox 12">
            <a:extLst>
              <a:ext uri="{FF2B5EF4-FFF2-40B4-BE49-F238E27FC236}">
                <a16:creationId xmlns:a16="http://schemas.microsoft.com/office/drawing/2014/main" id="{311A564F-5B10-B8FF-E85C-199A0E58DC34}"/>
              </a:ext>
            </a:extLst>
          </p:cNvPr>
          <p:cNvSpPr txBox="1"/>
          <p:nvPr userDrawn="1"/>
        </p:nvSpPr>
        <p:spPr bwMode="gray">
          <a:xfrm flipH="1">
            <a:off x="121560" y="2125724"/>
            <a:ext cx="1474897" cy="869469"/>
          </a:xfrm>
          <a:prstGeom prst="rect">
            <a:avLst/>
          </a:prstGeom>
          <a:noFill/>
          <a:ln>
            <a:noFill/>
          </a:ln>
          <a:effectLst/>
        </p:spPr>
        <p:txBody>
          <a:bodyPr wrap="square" lIns="0" tIns="0" rIns="0" bIns="0" rtlCol="0" anchor="t" anchorCtr="0">
            <a:spAutoFit/>
          </a:bodyPr>
          <a:lstStyle/>
          <a:p>
            <a:pPr marL="1401" algn="ctr">
              <a:spcBef>
                <a:spcPts val="265"/>
              </a:spcBef>
            </a:pPr>
            <a:r>
              <a:rPr lang="en-US" sz="700" dirty="0"/>
              <a:t>TALENT </a:t>
            </a:r>
            <a:br>
              <a:rPr lang="en-US" sz="700" dirty="0"/>
            </a:br>
            <a:r>
              <a:rPr lang="en-US" sz="700" dirty="0"/>
              <a:t>SOURCING</a:t>
            </a:r>
          </a:p>
          <a:p>
            <a:pPr marL="1401" algn="ctr">
              <a:spcBef>
                <a:spcPts val="265"/>
              </a:spcBef>
            </a:pPr>
            <a:r>
              <a:rPr lang="en-US" sz="1000" b="1" dirty="0"/>
              <a:t>Identify, Engage, </a:t>
            </a:r>
            <a:br>
              <a:rPr lang="en-US" sz="1000" b="1" dirty="0"/>
            </a:br>
            <a:r>
              <a:rPr lang="en-US" sz="1000" b="1" dirty="0"/>
              <a:t>and Hire Top </a:t>
            </a:r>
            <a:br>
              <a:rPr lang="en-US" sz="1000" b="1" dirty="0"/>
            </a:br>
            <a:r>
              <a:rPr lang="en-US" sz="1000" b="1" dirty="0"/>
              <a:t>Early Career </a:t>
            </a:r>
            <a:br>
              <a:rPr lang="en-US" sz="1000" b="1" dirty="0"/>
            </a:br>
            <a:r>
              <a:rPr lang="en-US" sz="1000" b="1" dirty="0"/>
              <a:t>Talent</a:t>
            </a:r>
          </a:p>
        </p:txBody>
      </p:sp>
      <p:sp>
        <p:nvSpPr>
          <p:cNvPr id="12" name="TextBox 11">
            <a:extLst>
              <a:ext uri="{FF2B5EF4-FFF2-40B4-BE49-F238E27FC236}">
                <a16:creationId xmlns:a16="http://schemas.microsoft.com/office/drawing/2014/main" id="{56D6C879-742C-A4C6-0A5E-BB44A9EAC219}"/>
              </a:ext>
            </a:extLst>
          </p:cNvPr>
          <p:cNvSpPr txBox="1"/>
          <p:nvPr userDrawn="1"/>
        </p:nvSpPr>
        <p:spPr bwMode="gray">
          <a:xfrm flipH="1">
            <a:off x="199895" y="3136223"/>
            <a:ext cx="1318227" cy="738664"/>
          </a:xfrm>
          <a:prstGeom prst="rect">
            <a:avLst/>
          </a:prstGeom>
          <a:noFill/>
        </p:spPr>
        <p:txBody>
          <a:bodyPr wrap="square" lIns="0" tIns="0" rIns="0" bIns="0" rtlCol="0">
            <a:spAutoFit/>
          </a:bodyPr>
          <a:lstStyle/>
          <a:p>
            <a:pPr algn="ctr" defTabSz="806867">
              <a:spcBef>
                <a:spcPts val="441"/>
              </a:spcBef>
              <a:defRPr/>
            </a:pPr>
            <a:r>
              <a:rPr lang="en-US" sz="800" b="0" i="0" u="none" strike="noStrike" dirty="0">
                <a:effectLst/>
              </a:rPr>
              <a:t>Branding and recruiting </a:t>
            </a:r>
            <a:br>
              <a:rPr lang="en-US" sz="800" b="0" i="0" u="none" strike="noStrike" dirty="0">
                <a:effectLst/>
              </a:rPr>
            </a:br>
            <a:r>
              <a:rPr lang="en-US" sz="800" b="0" i="0" u="none" strike="noStrike" dirty="0">
                <a:effectLst/>
              </a:rPr>
              <a:t>platform that surfaces </a:t>
            </a:r>
            <a:br>
              <a:rPr lang="en-US" sz="800" b="0" i="0" u="none" strike="noStrike" dirty="0">
                <a:effectLst/>
              </a:rPr>
            </a:br>
            <a:r>
              <a:rPr lang="en-US" sz="800" b="0" i="0" u="none" strike="noStrike" dirty="0">
                <a:effectLst/>
              </a:rPr>
              <a:t>engaged, prepared </a:t>
            </a:r>
            <a:br>
              <a:rPr lang="en-US" sz="800" b="0" i="0" u="none" strike="noStrike" dirty="0">
                <a:effectLst/>
              </a:rPr>
            </a:br>
            <a:r>
              <a:rPr lang="en-US" sz="800" b="0" i="0" u="none" strike="noStrike" dirty="0">
                <a:effectLst/>
              </a:rPr>
              <a:t>candidates more efficiently, effectively, and at scale</a:t>
            </a:r>
            <a:endParaRPr lang="en-US" sz="800" dirty="0"/>
          </a:p>
        </p:txBody>
      </p:sp>
      <p:sp>
        <p:nvSpPr>
          <p:cNvPr id="14" name="TextBox 13">
            <a:extLst>
              <a:ext uri="{FF2B5EF4-FFF2-40B4-BE49-F238E27FC236}">
                <a16:creationId xmlns:a16="http://schemas.microsoft.com/office/drawing/2014/main" id="{89D743F9-CEA5-CDD4-253E-C5DA7FBF98DC}"/>
              </a:ext>
            </a:extLst>
          </p:cNvPr>
          <p:cNvSpPr txBox="1"/>
          <p:nvPr userDrawn="1"/>
        </p:nvSpPr>
        <p:spPr bwMode="gray">
          <a:xfrm flipH="1">
            <a:off x="1646513" y="2125724"/>
            <a:ext cx="1583773" cy="869469"/>
          </a:xfrm>
          <a:prstGeom prst="rect">
            <a:avLst/>
          </a:prstGeom>
          <a:noFill/>
          <a:ln>
            <a:noFill/>
          </a:ln>
          <a:effectLst/>
        </p:spPr>
        <p:txBody>
          <a:bodyPr wrap="square" lIns="0" tIns="0" rIns="0" bIns="0" rtlCol="0" anchor="t" anchorCtr="0">
            <a:spAutoFit/>
          </a:bodyPr>
          <a:lstStyle/>
          <a:p>
            <a:pPr marL="1588" algn="ctr">
              <a:spcBef>
                <a:spcPts val="300"/>
              </a:spcBef>
            </a:pPr>
            <a:r>
              <a:rPr lang="en-US" sz="700" dirty="0"/>
              <a:t>ASSESSMENT </a:t>
            </a:r>
            <a:br>
              <a:rPr lang="en-US" sz="700" dirty="0"/>
            </a:br>
            <a:r>
              <a:rPr lang="en-US" sz="700" dirty="0"/>
              <a:t>AND STRATEGY</a:t>
            </a:r>
            <a:endParaRPr lang="en-US" sz="700" b="1" dirty="0"/>
          </a:p>
          <a:p>
            <a:pPr marL="1401" algn="ctr">
              <a:spcBef>
                <a:spcPts val="265"/>
              </a:spcBef>
            </a:pPr>
            <a:r>
              <a:rPr lang="en-US" sz="1000" b="1" dirty="0"/>
              <a:t>Uncover the Real Levers to Unlock Enduring Employee Engagement</a:t>
            </a:r>
            <a:endParaRPr lang="en-US" sz="1000" dirty="0"/>
          </a:p>
        </p:txBody>
      </p:sp>
      <p:sp>
        <p:nvSpPr>
          <p:cNvPr id="15" name="TextBox 14">
            <a:extLst>
              <a:ext uri="{FF2B5EF4-FFF2-40B4-BE49-F238E27FC236}">
                <a16:creationId xmlns:a16="http://schemas.microsoft.com/office/drawing/2014/main" id="{AFA84138-C2FB-DC57-4257-7914D1AF84C9}"/>
              </a:ext>
            </a:extLst>
          </p:cNvPr>
          <p:cNvSpPr txBox="1"/>
          <p:nvPr userDrawn="1"/>
        </p:nvSpPr>
        <p:spPr bwMode="gray">
          <a:xfrm flipH="1">
            <a:off x="1725104" y="3136223"/>
            <a:ext cx="1426591" cy="738664"/>
          </a:xfrm>
          <a:prstGeom prst="rect">
            <a:avLst/>
          </a:prstGeom>
          <a:noFill/>
        </p:spPr>
        <p:txBody>
          <a:bodyPr wrap="square" lIns="0" tIns="0" rIns="0" bIns="0" rtlCol="0">
            <a:spAutoFit/>
          </a:bodyPr>
          <a:lstStyle/>
          <a:p>
            <a:pPr algn="ctr" defTabSz="806867">
              <a:spcBef>
                <a:spcPts val="441"/>
              </a:spcBef>
              <a:defRPr/>
            </a:pPr>
            <a:r>
              <a:rPr lang="en-US" sz="800" dirty="0"/>
              <a:t>Actionable intelligence into the employee experience powered by innovative technology and over </a:t>
            </a:r>
            <a:br>
              <a:rPr lang="en-US" sz="800" dirty="0"/>
            </a:br>
            <a:r>
              <a:rPr lang="en-US" sz="800" dirty="0"/>
              <a:t>40 years of workforce data and insights </a:t>
            </a:r>
          </a:p>
        </p:txBody>
      </p:sp>
      <p:sp>
        <p:nvSpPr>
          <p:cNvPr id="16" name="TextBox 15">
            <a:extLst>
              <a:ext uri="{FF2B5EF4-FFF2-40B4-BE49-F238E27FC236}">
                <a16:creationId xmlns:a16="http://schemas.microsoft.com/office/drawing/2014/main" id="{8E67A8B3-6BA6-5B51-C406-4265DEAE12AF}"/>
              </a:ext>
            </a:extLst>
          </p:cNvPr>
          <p:cNvSpPr txBox="1"/>
          <p:nvPr userDrawn="1"/>
        </p:nvSpPr>
        <p:spPr bwMode="gray">
          <a:xfrm flipH="1">
            <a:off x="3143768" y="2119311"/>
            <a:ext cx="1784321" cy="882293"/>
          </a:xfrm>
          <a:prstGeom prst="rect">
            <a:avLst/>
          </a:prstGeom>
          <a:noFill/>
        </p:spPr>
        <p:txBody>
          <a:bodyPr wrap="square" lIns="0" tIns="0" rIns="0" bIns="0" rtlCol="0">
            <a:spAutoFit/>
          </a:bodyPr>
          <a:lstStyle/>
          <a:p>
            <a:pPr algn="ctr">
              <a:spcBef>
                <a:spcPts val="300"/>
              </a:spcBef>
            </a:pPr>
            <a:r>
              <a:rPr lang="en-US" sz="700" dirty="0"/>
              <a:t>RESEARCH AND </a:t>
            </a:r>
            <a:br>
              <a:rPr lang="en-US" sz="700" dirty="0"/>
            </a:br>
            <a:r>
              <a:rPr lang="en-US" sz="700" dirty="0"/>
              <a:t>ADVISORY SERVICES</a:t>
            </a:r>
          </a:p>
          <a:p>
            <a:pPr algn="ctr">
              <a:spcBef>
                <a:spcPts val="441"/>
              </a:spcBef>
            </a:pPr>
            <a:r>
              <a:rPr lang="en-US" sz="1000" b="1" dirty="0"/>
              <a:t>Set Strong DEI Foundations and </a:t>
            </a:r>
            <a:br>
              <a:rPr lang="en-US" sz="1000" b="1" dirty="0"/>
            </a:br>
            <a:r>
              <a:rPr lang="en-US" sz="1000" b="1" dirty="0"/>
              <a:t>Build Adaptable Roadmaps</a:t>
            </a:r>
          </a:p>
        </p:txBody>
      </p:sp>
      <p:sp>
        <p:nvSpPr>
          <p:cNvPr id="17" name="TextBox 16">
            <a:extLst>
              <a:ext uri="{FF2B5EF4-FFF2-40B4-BE49-F238E27FC236}">
                <a16:creationId xmlns:a16="http://schemas.microsoft.com/office/drawing/2014/main" id="{8235D256-7B29-5B87-4CFE-C1340DD43CA7}"/>
              </a:ext>
            </a:extLst>
          </p:cNvPr>
          <p:cNvSpPr txBox="1"/>
          <p:nvPr userDrawn="1"/>
        </p:nvSpPr>
        <p:spPr bwMode="gray">
          <a:xfrm flipH="1">
            <a:off x="3353721" y="3136223"/>
            <a:ext cx="1364414" cy="738664"/>
          </a:xfrm>
          <a:prstGeom prst="rect">
            <a:avLst/>
          </a:prstGeom>
          <a:noFill/>
          <a:ln>
            <a:noFill/>
          </a:ln>
          <a:effectLst/>
        </p:spPr>
        <p:txBody>
          <a:bodyPr wrap="square" lIns="0" tIns="0" rIns="0" bIns="0" rtlCol="0" anchor="t" anchorCtr="0">
            <a:spAutoFit/>
          </a:bodyPr>
          <a:lstStyle/>
          <a:p>
            <a:pPr marL="1401" algn="ctr">
              <a:spcBef>
                <a:spcPts val="265"/>
              </a:spcBef>
            </a:pPr>
            <a:r>
              <a:rPr lang="en-US" sz="800" dirty="0"/>
              <a:t>Expert guidance rooted in research and experience to support and advance your strategic talent and </a:t>
            </a:r>
            <a:br>
              <a:rPr lang="en-US" sz="800" dirty="0"/>
            </a:br>
            <a:r>
              <a:rPr lang="en-US" sz="800" dirty="0"/>
              <a:t>DEI priorities in every environment</a:t>
            </a:r>
          </a:p>
        </p:txBody>
      </p:sp>
      <p:sp>
        <p:nvSpPr>
          <p:cNvPr id="18" name="TextBox 17">
            <a:extLst>
              <a:ext uri="{FF2B5EF4-FFF2-40B4-BE49-F238E27FC236}">
                <a16:creationId xmlns:a16="http://schemas.microsoft.com/office/drawing/2014/main" id="{1217415C-77C9-B018-58F7-879E03307A02}"/>
              </a:ext>
              <a:ext uri="{C183D7F6-B498-43B3-948B-1728B52AA6E4}">
                <adec:decorative xmlns:adec="http://schemas.microsoft.com/office/drawing/2017/decorative" val="0"/>
              </a:ext>
            </a:extLst>
          </p:cNvPr>
          <p:cNvSpPr txBox="1"/>
          <p:nvPr userDrawn="1"/>
        </p:nvSpPr>
        <p:spPr bwMode="gray">
          <a:xfrm flipH="1">
            <a:off x="4792800" y="2125724"/>
            <a:ext cx="1506349" cy="869469"/>
          </a:xfrm>
          <a:prstGeom prst="rect">
            <a:avLst/>
          </a:prstGeom>
          <a:noFill/>
          <a:ln>
            <a:noFill/>
          </a:ln>
          <a:effectLst/>
        </p:spPr>
        <p:txBody>
          <a:bodyPr wrap="square" lIns="0" tIns="0" rIns="0" bIns="0" rtlCol="0" anchor="t" anchorCtr="0">
            <a:spAutoFit/>
          </a:bodyPr>
          <a:lstStyle/>
          <a:p>
            <a:pPr marL="1588" algn="ctr">
              <a:spcBef>
                <a:spcPts val="300"/>
              </a:spcBef>
            </a:pPr>
            <a:r>
              <a:rPr lang="en-US" sz="700" dirty="0"/>
              <a:t>LEARNING AND </a:t>
            </a:r>
            <a:br>
              <a:rPr lang="en-US" sz="700" dirty="0"/>
            </a:br>
            <a:r>
              <a:rPr lang="en-US" sz="700" dirty="0"/>
              <a:t>DEVELOPMENT</a:t>
            </a:r>
            <a:endParaRPr lang="en-US" sz="700" b="1" dirty="0"/>
          </a:p>
          <a:p>
            <a:pPr marL="1401" algn="ctr">
              <a:spcBef>
                <a:spcPts val="265"/>
              </a:spcBef>
            </a:pPr>
            <a:r>
              <a:rPr lang="en-US" sz="1000" b="1" dirty="0"/>
              <a:t>Create a </a:t>
            </a:r>
            <a:br>
              <a:rPr lang="en-US" sz="1000" b="1" dirty="0"/>
            </a:br>
            <a:r>
              <a:rPr lang="en-US" sz="1000" b="1" dirty="0"/>
              <a:t>More Resilient, Connected </a:t>
            </a:r>
            <a:br>
              <a:rPr lang="en-US" sz="1000" b="1" dirty="0"/>
            </a:br>
            <a:r>
              <a:rPr lang="en-US" sz="1000" b="1" dirty="0"/>
              <a:t>Workforce </a:t>
            </a:r>
          </a:p>
        </p:txBody>
      </p:sp>
      <p:sp>
        <p:nvSpPr>
          <p:cNvPr id="19" name="TextBox 18">
            <a:extLst>
              <a:ext uri="{FF2B5EF4-FFF2-40B4-BE49-F238E27FC236}">
                <a16:creationId xmlns:a16="http://schemas.microsoft.com/office/drawing/2014/main" id="{F0625832-BC30-EF4F-921A-0C26EE64E5C8}"/>
              </a:ext>
            </a:extLst>
          </p:cNvPr>
          <p:cNvSpPr txBox="1"/>
          <p:nvPr userDrawn="1"/>
        </p:nvSpPr>
        <p:spPr bwMode="gray">
          <a:xfrm flipH="1">
            <a:off x="4944908" y="3136223"/>
            <a:ext cx="1202133" cy="615553"/>
          </a:xfrm>
          <a:prstGeom prst="rect">
            <a:avLst/>
          </a:prstGeom>
          <a:noFill/>
        </p:spPr>
        <p:txBody>
          <a:bodyPr wrap="square" lIns="0" tIns="0" rIns="0" bIns="0" rtlCol="0">
            <a:spAutoFit/>
          </a:bodyPr>
          <a:lstStyle/>
          <a:p>
            <a:pPr algn="ctr" defTabSz="806867">
              <a:spcBef>
                <a:spcPts val="441"/>
              </a:spcBef>
              <a:defRPr/>
            </a:pPr>
            <a:r>
              <a:rPr lang="en-US" sz="800" dirty="0"/>
              <a:t>Impactful content designed and delivered to inflect productivity and positive behavior change at every level</a:t>
            </a:r>
          </a:p>
        </p:txBody>
      </p:sp>
      <p:sp>
        <p:nvSpPr>
          <p:cNvPr id="31" name="TextBox 30">
            <a:extLst>
              <a:ext uri="{FF2B5EF4-FFF2-40B4-BE49-F238E27FC236}">
                <a16:creationId xmlns:a16="http://schemas.microsoft.com/office/drawing/2014/main" id="{479D109B-DB28-E1D5-5050-96825C3BDE3A}"/>
              </a:ext>
            </a:extLst>
          </p:cNvPr>
          <p:cNvSpPr txBox="1"/>
          <p:nvPr/>
        </p:nvSpPr>
        <p:spPr bwMode="gray">
          <a:xfrm>
            <a:off x="279087" y="4206275"/>
            <a:ext cx="3060924" cy="307777"/>
          </a:xfrm>
          <a:prstGeom prst="rect">
            <a:avLst/>
          </a:prstGeom>
          <a:noFill/>
        </p:spPr>
        <p:txBody>
          <a:bodyPr wrap="square" lIns="0" tIns="0" rIns="0" bIns="0" rtlCol="0">
            <a:spAutoFit/>
          </a:bodyPr>
          <a:lstStyle/>
          <a:p>
            <a:pPr algn="ctr"/>
            <a:r>
              <a:rPr lang="en-US" sz="1000" dirty="0">
                <a:solidFill>
                  <a:schemeClr val="bg1"/>
                </a:solidFill>
                <a:latin typeface="+mj-lt"/>
              </a:rPr>
              <a:t>We partner with </a:t>
            </a:r>
            <a:r>
              <a:rPr lang="en-US" sz="1000" b="1" dirty="0">
                <a:solidFill>
                  <a:schemeClr val="accent6"/>
                </a:solidFill>
                <a:latin typeface="+mj-lt"/>
              </a:rPr>
              <a:t>600+</a:t>
            </a:r>
            <a:r>
              <a:rPr lang="en-US" sz="1000" b="1" dirty="0">
                <a:solidFill>
                  <a:schemeClr val="bg1"/>
                </a:solidFill>
                <a:latin typeface="+mj-lt"/>
              </a:rPr>
              <a:t> </a:t>
            </a:r>
            <a:r>
              <a:rPr lang="en-US" sz="1000" dirty="0">
                <a:solidFill>
                  <a:schemeClr val="bg1"/>
                </a:solidFill>
                <a:latin typeface="+mj-lt"/>
              </a:rPr>
              <a:t>corporations, </a:t>
            </a:r>
            <a:br>
              <a:rPr lang="en-US" sz="1000" dirty="0">
                <a:solidFill>
                  <a:schemeClr val="bg1"/>
                </a:solidFill>
                <a:latin typeface="+mj-lt"/>
              </a:rPr>
            </a:br>
            <a:r>
              <a:rPr lang="en-US" sz="1000" dirty="0">
                <a:solidFill>
                  <a:schemeClr val="bg1"/>
                </a:solidFill>
                <a:latin typeface="+mj-lt"/>
              </a:rPr>
              <a:t>government entities, and nonprofits </a:t>
            </a:r>
            <a:r>
              <a:rPr lang="en-US" sz="1000" b="1" dirty="0">
                <a:solidFill>
                  <a:schemeClr val="accent6"/>
                </a:solidFill>
                <a:latin typeface="+mj-lt"/>
              </a:rPr>
              <a:t>globally</a:t>
            </a:r>
            <a:r>
              <a:rPr lang="en-US" sz="1000" dirty="0">
                <a:solidFill>
                  <a:schemeClr val="accent6"/>
                </a:solidFill>
                <a:latin typeface="+mj-lt"/>
              </a:rPr>
              <a:t>.</a:t>
            </a:r>
          </a:p>
        </p:txBody>
      </p:sp>
      <p:sp>
        <p:nvSpPr>
          <p:cNvPr id="29" name="TextBox 28">
            <a:extLst>
              <a:ext uri="{FF2B5EF4-FFF2-40B4-BE49-F238E27FC236}">
                <a16:creationId xmlns:a16="http://schemas.microsoft.com/office/drawing/2014/main" id="{63AB8F2A-2D02-9E1D-A3CF-F0BB1F56D6CE}"/>
              </a:ext>
            </a:extLst>
          </p:cNvPr>
          <p:cNvSpPr txBox="1"/>
          <p:nvPr/>
        </p:nvSpPr>
        <p:spPr bwMode="gray">
          <a:xfrm>
            <a:off x="3528020" y="4206274"/>
            <a:ext cx="2593694" cy="307777"/>
          </a:xfrm>
          <a:prstGeom prst="rect">
            <a:avLst/>
          </a:prstGeom>
          <a:noFill/>
        </p:spPr>
        <p:txBody>
          <a:bodyPr wrap="square" lIns="0" tIns="0" rIns="0" bIns="0" rtlCol="0">
            <a:spAutoFit/>
          </a:bodyPr>
          <a:lstStyle/>
          <a:p>
            <a:pPr algn="ctr"/>
            <a:r>
              <a:rPr lang="en-US" sz="1000" dirty="0">
                <a:solidFill>
                  <a:schemeClr val="bg1"/>
                </a:solidFill>
                <a:latin typeface="+mj-lt"/>
              </a:rPr>
              <a:t>Including </a:t>
            </a:r>
            <a:r>
              <a:rPr lang="en-US" sz="1000" b="1" dirty="0">
                <a:solidFill>
                  <a:schemeClr val="accent6"/>
                </a:solidFill>
                <a:latin typeface="+mj-lt"/>
              </a:rPr>
              <a:t>~50% </a:t>
            </a:r>
            <a:r>
              <a:rPr lang="en-US" sz="1000" dirty="0">
                <a:solidFill>
                  <a:schemeClr val="bg1"/>
                </a:solidFill>
                <a:latin typeface="+mj-lt"/>
              </a:rPr>
              <a:t>of the Fortune 100 </a:t>
            </a:r>
            <a:br>
              <a:rPr lang="en-US" sz="1000" b="1" dirty="0">
                <a:solidFill>
                  <a:schemeClr val="bg1"/>
                </a:solidFill>
                <a:latin typeface="+mj-lt"/>
              </a:rPr>
            </a:br>
            <a:r>
              <a:rPr lang="en-US" sz="1000" dirty="0">
                <a:solidFill>
                  <a:schemeClr val="bg1"/>
                </a:solidFill>
                <a:latin typeface="+mj-lt"/>
              </a:rPr>
              <a:t>and </a:t>
            </a:r>
            <a:r>
              <a:rPr lang="en-US" sz="1000" b="1" dirty="0">
                <a:solidFill>
                  <a:schemeClr val="accent6"/>
                </a:solidFill>
                <a:latin typeface="+mj-lt"/>
              </a:rPr>
              <a:t>~25% </a:t>
            </a:r>
            <a:r>
              <a:rPr lang="en-US" sz="1000" dirty="0">
                <a:solidFill>
                  <a:schemeClr val="bg1"/>
                </a:solidFill>
                <a:latin typeface="+mj-lt"/>
              </a:rPr>
              <a:t>of the Fortune 500.</a:t>
            </a:r>
          </a:p>
        </p:txBody>
      </p:sp>
      <p:sp>
        <p:nvSpPr>
          <p:cNvPr id="25" name="Holder 5" descr="Learn more at eab.com.">
            <a:extLst>
              <a:ext uri="{FF2B5EF4-FFF2-40B4-BE49-F238E27FC236}">
                <a16:creationId xmlns:a16="http://schemas.microsoft.com/office/drawing/2014/main" id="{E8758F1A-3DD3-CF57-2E41-A6BAD97C5F3B}"/>
              </a:ext>
              <a:ext uri="{C183D7F6-B498-43B3-948B-1728B52AA6E4}">
                <adec:decorative xmlns:adec="http://schemas.microsoft.com/office/drawing/2017/decorative" val="0"/>
              </a:ext>
            </a:extLst>
          </p:cNvPr>
          <p:cNvSpPr txBox="1">
            <a:spLocks/>
          </p:cNvSpPr>
          <p:nvPr userDrawn="1"/>
        </p:nvSpPr>
        <p:spPr>
          <a:xfrm>
            <a:off x="5110139" y="4553262"/>
            <a:ext cx="1106932" cy="161583"/>
          </a:xfrm>
          <a:prstGeom prst="rect">
            <a:avLst/>
          </a:prstGeom>
        </p:spPr>
        <p:txBody>
          <a:bodyPr wrap="square" lIns="0" tIns="0" rIns="0" bIns="0">
            <a:spAutoFit/>
          </a:bodyPr>
          <a:lstStyle>
            <a:defPPr>
              <a:defRPr lang="en-US"/>
            </a:defPPr>
            <a:lvl1pPr marL="0" algn="l" defTabSz="914400" rtl="0" eaLnBrk="1" latinLnBrk="0" hangingPunct="1">
              <a:defRPr sz="1200" b="1" i="0" kern="1200">
                <a:solidFill>
                  <a:srgbClr val="323F49"/>
                </a:solidFill>
                <a:latin typeface="MuseoSlab-700"/>
                <a:ea typeface="+mn-ea"/>
                <a:cs typeface="MuseoSlab-70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algn="r">
              <a:lnSpc>
                <a:spcPts val="1435"/>
              </a:lnSpc>
            </a:pPr>
            <a:r>
              <a:rPr lang="en-US" sz="900" spc="-20" dirty="0">
                <a:solidFill>
                  <a:schemeClr val="bg1">
                    <a:lumMod val="95000"/>
                  </a:schemeClr>
                </a:solidFill>
                <a:latin typeface="+mj-lt"/>
              </a:rPr>
              <a:t>seramount.com</a:t>
            </a:r>
          </a:p>
        </p:txBody>
      </p:sp>
    </p:spTree>
    <p:custDataLst>
      <p:tags r:id="rId1"/>
    </p:custDataLst>
    <p:extLst>
      <p:ext uri="{BB962C8B-B14F-4D97-AF65-F5344CB8AC3E}">
        <p14:creationId xmlns:p14="http://schemas.microsoft.com/office/powerpoint/2010/main" val="260355018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oad Map">
    <p:bg bwMode="gray">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7A027-A292-31E8-613B-2F7E978CB34B}"/>
              </a:ext>
            </a:extLst>
          </p:cNvPr>
          <p:cNvSpPr>
            <a:spLocks noGrp="1"/>
          </p:cNvSpPr>
          <p:nvPr>
            <p:ph type="title" hasCustomPrompt="1"/>
          </p:nvPr>
        </p:nvSpPr>
        <p:spPr>
          <a:xfrm>
            <a:off x="3918904" y="0"/>
            <a:ext cx="1939942" cy="335667"/>
          </a:xfrm>
          <a:prstGeom prst="round2SameRect">
            <a:avLst>
              <a:gd name="adj1" fmla="val 0"/>
              <a:gd name="adj2" fmla="val 15021"/>
            </a:avLst>
          </a:prstGeom>
          <a:solidFill>
            <a:schemeClr val="tx2"/>
          </a:solidFill>
          <a:ln>
            <a:noFill/>
          </a:ln>
        </p:spPr>
        <p:txBody>
          <a:bodyPr wrap="none" lIns="45720" tIns="137160" rIns="45720" bIns="45720" anchor="b" anchorCtr="0"/>
          <a:lstStyle>
            <a:lvl1pPr algn="r">
              <a:defRPr sz="1000" b="1" cap="all" baseline="0">
                <a:solidFill>
                  <a:schemeClr val="accent5"/>
                </a:solidFill>
                <a:latin typeface="+mn-lt"/>
              </a:defRPr>
            </a:lvl1pPr>
          </a:lstStyle>
          <a:p>
            <a:r>
              <a:rPr lang="en-US" dirty="0"/>
              <a:t> Add “Roadmap” Here</a:t>
            </a:r>
          </a:p>
        </p:txBody>
      </p:sp>
      <p:sp>
        <p:nvSpPr>
          <p:cNvPr id="3" name="#1 number">
            <a:extLst>
              <a:ext uri="{FF2B5EF4-FFF2-40B4-BE49-F238E27FC236}">
                <a16:creationId xmlns:a16="http://schemas.microsoft.com/office/drawing/2014/main" id="{74C74578-9D33-9A17-6585-344FCFD8D7C1}"/>
              </a:ext>
            </a:extLst>
          </p:cNvPr>
          <p:cNvSpPr>
            <a:spLocks noGrp="1"/>
          </p:cNvSpPr>
          <p:nvPr>
            <p:ph type="body" sz="quarter" idx="25" hasCustomPrompt="1"/>
          </p:nvPr>
        </p:nvSpPr>
        <p:spPr bwMode="gray">
          <a:xfrm>
            <a:off x="863781" y="1186540"/>
            <a:ext cx="274320" cy="276999"/>
          </a:xfrm>
          <a:prstGeom prst="ellipse">
            <a:avLst/>
          </a:prstGeom>
          <a:solidFill>
            <a:schemeClr val="accent6"/>
          </a:solidFill>
        </p:spPr>
        <p:txBody>
          <a:bodyPr wrap="none" anchor="ctr" anchorCtr="1">
            <a:noAutofit/>
          </a:bodyPr>
          <a:lstStyle>
            <a:lvl1pPr marL="0" indent="0">
              <a:buNone/>
              <a:defRPr sz="1800">
                <a:solidFill>
                  <a:schemeClr val="accent5"/>
                </a:solidFill>
                <a:latin typeface="+mj-lt"/>
              </a:defRPr>
            </a:lvl1pPr>
          </a:lstStyle>
          <a:p>
            <a:pPr lvl="0"/>
            <a:r>
              <a:rPr lang="en-US" dirty="0"/>
              <a:t>#</a:t>
            </a:r>
          </a:p>
        </p:txBody>
      </p:sp>
      <p:sp>
        <p:nvSpPr>
          <p:cNvPr id="32" name="#1 title"/>
          <p:cNvSpPr>
            <a:spLocks noGrp="1"/>
          </p:cNvSpPr>
          <p:nvPr>
            <p:ph type="body" sz="quarter" idx="13" hasCustomPrompt="1"/>
          </p:nvPr>
        </p:nvSpPr>
        <p:spPr bwMode="gray">
          <a:xfrm>
            <a:off x="1363151" y="1196289"/>
            <a:ext cx="3749041" cy="246221"/>
          </a:xfrm>
        </p:spPr>
        <p:txBody>
          <a:bodyPr anchor="ctr" anchorCtr="0"/>
          <a:lstStyle>
            <a:lvl1pPr marL="0" indent="0">
              <a:spcBef>
                <a:spcPts val="0"/>
              </a:spcBef>
              <a:buNone/>
              <a:defRPr sz="1600" b="0" baseline="0">
                <a:solidFill>
                  <a:schemeClr val="bg1"/>
                </a:solidFill>
                <a:latin typeface="+mj-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Rockwell 16pt, Title Case</a:t>
            </a:r>
          </a:p>
        </p:txBody>
      </p:sp>
      <p:sp>
        <p:nvSpPr>
          <p:cNvPr id="20" name="#2 number"/>
          <p:cNvSpPr>
            <a:spLocks noGrp="1"/>
          </p:cNvSpPr>
          <p:nvPr>
            <p:ph type="body" sz="quarter" idx="17" hasCustomPrompt="1"/>
          </p:nvPr>
        </p:nvSpPr>
        <p:spPr bwMode="gray">
          <a:xfrm>
            <a:off x="863781" y="1768590"/>
            <a:ext cx="274320" cy="276999"/>
          </a:xfrm>
          <a:prstGeom prst="ellipse">
            <a:avLst/>
          </a:prstGeom>
          <a:solidFill>
            <a:schemeClr val="accent6"/>
          </a:solidFill>
        </p:spPr>
        <p:txBody>
          <a:bodyPr wrap="none" anchor="ctr" anchorCtr="1">
            <a:noAutofit/>
          </a:bodyPr>
          <a:lstStyle>
            <a:lvl1pPr marL="0" indent="0">
              <a:buNone/>
              <a:defRPr sz="1800">
                <a:solidFill>
                  <a:schemeClr val="accent5"/>
                </a:solidFill>
                <a:latin typeface="+mj-lt"/>
              </a:defRPr>
            </a:lvl1pPr>
          </a:lstStyle>
          <a:p>
            <a:pPr lvl="0"/>
            <a:r>
              <a:rPr lang="en-US" dirty="0"/>
              <a:t>#</a:t>
            </a:r>
          </a:p>
        </p:txBody>
      </p:sp>
      <p:sp>
        <p:nvSpPr>
          <p:cNvPr id="39" name="#2 title"/>
          <p:cNvSpPr>
            <a:spLocks noGrp="1"/>
          </p:cNvSpPr>
          <p:nvPr>
            <p:ph type="body" sz="quarter" idx="18" hasCustomPrompt="1"/>
          </p:nvPr>
        </p:nvSpPr>
        <p:spPr bwMode="gray">
          <a:xfrm>
            <a:off x="1363152" y="1837840"/>
            <a:ext cx="3749040" cy="138499"/>
          </a:xfrm>
        </p:spPr>
        <p:txBody>
          <a:bodyPr anchor="ctr" anchorCtr="0"/>
          <a:lstStyle>
            <a:lvl1pPr marL="0" indent="0">
              <a:spcBef>
                <a:spcPts val="0"/>
              </a:spcBef>
              <a:buNone/>
              <a:defRPr sz="900">
                <a:solidFill>
                  <a:schemeClr val="bg1"/>
                </a:solidFill>
                <a:latin typeface="+mn-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Verdana 9pt Regular, Accent 1, Title Case</a:t>
            </a:r>
          </a:p>
        </p:txBody>
      </p:sp>
      <p:sp>
        <p:nvSpPr>
          <p:cNvPr id="40" name="#3 number"/>
          <p:cNvSpPr>
            <a:spLocks noGrp="1"/>
          </p:cNvSpPr>
          <p:nvPr>
            <p:ph type="body" sz="quarter" idx="19" hasCustomPrompt="1"/>
          </p:nvPr>
        </p:nvSpPr>
        <p:spPr bwMode="gray">
          <a:xfrm>
            <a:off x="863781" y="2350640"/>
            <a:ext cx="274320" cy="276999"/>
          </a:xfrm>
          <a:prstGeom prst="ellipse">
            <a:avLst/>
          </a:prstGeom>
          <a:solidFill>
            <a:schemeClr val="accent6"/>
          </a:solidFill>
        </p:spPr>
        <p:txBody>
          <a:bodyPr wrap="none" anchor="ctr" anchorCtr="1">
            <a:noAutofit/>
          </a:bodyPr>
          <a:lstStyle>
            <a:lvl1pPr marL="0" indent="0">
              <a:buNone/>
              <a:defRPr sz="1800">
                <a:solidFill>
                  <a:schemeClr val="accent5"/>
                </a:solidFill>
                <a:latin typeface="+mj-lt"/>
              </a:defRPr>
            </a:lvl1pPr>
          </a:lstStyle>
          <a:p>
            <a:pPr lvl="0"/>
            <a:r>
              <a:rPr lang="en-US" dirty="0"/>
              <a:t>#</a:t>
            </a:r>
          </a:p>
        </p:txBody>
      </p:sp>
      <p:sp>
        <p:nvSpPr>
          <p:cNvPr id="41" name="#3 title"/>
          <p:cNvSpPr>
            <a:spLocks noGrp="1"/>
          </p:cNvSpPr>
          <p:nvPr>
            <p:ph type="body" sz="quarter" idx="20" hasCustomPrompt="1"/>
          </p:nvPr>
        </p:nvSpPr>
        <p:spPr bwMode="gray">
          <a:xfrm>
            <a:off x="1363152" y="2419890"/>
            <a:ext cx="3749040" cy="138499"/>
          </a:xfrm>
        </p:spPr>
        <p:txBody>
          <a:bodyPr anchor="ctr" anchorCtr="0"/>
          <a:lstStyle>
            <a:lvl1pPr marL="0" indent="0">
              <a:spcBef>
                <a:spcPts val="0"/>
              </a:spcBef>
              <a:buNone/>
              <a:defRPr sz="900">
                <a:solidFill>
                  <a:schemeClr val="bg1"/>
                </a:solidFill>
                <a:latin typeface="+mn-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Verdana 9pt Regular, Accent 1, Title Case</a:t>
            </a:r>
          </a:p>
        </p:txBody>
      </p:sp>
      <p:sp>
        <p:nvSpPr>
          <p:cNvPr id="42" name="#4 number"/>
          <p:cNvSpPr>
            <a:spLocks noGrp="1"/>
          </p:cNvSpPr>
          <p:nvPr>
            <p:ph type="body" sz="quarter" idx="21" hasCustomPrompt="1"/>
          </p:nvPr>
        </p:nvSpPr>
        <p:spPr bwMode="gray">
          <a:xfrm>
            <a:off x="863781" y="2932690"/>
            <a:ext cx="274320" cy="276999"/>
          </a:xfrm>
          <a:prstGeom prst="ellipse">
            <a:avLst/>
          </a:prstGeom>
          <a:solidFill>
            <a:schemeClr val="accent6"/>
          </a:solidFill>
        </p:spPr>
        <p:txBody>
          <a:bodyPr wrap="none" anchor="ctr" anchorCtr="1">
            <a:noAutofit/>
          </a:bodyPr>
          <a:lstStyle>
            <a:lvl1pPr marL="0" indent="0">
              <a:buNone/>
              <a:defRPr sz="1800">
                <a:solidFill>
                  <a:schemeClr val="accent5"/>
                </a:solidFill>
                <a:latin typeface="+mj-lt"/>
              </a:defRPr>
            </a:lvl1pPr>
          </a:lstStyle>
          <a:p>
            <a:pPr lvl="0"/>
            <a:r>
              <a:rPr lang="en-US" dirty="0"/>
              <a:t>#</a:t>
            </a:r>
          </a:p>
        </p:txBody>
      </p:sp>
      <p:sp>
        <p:nvSpPr>
          <p:cNvPr id="43" name="#4 title"/>
          <p:cNvSpPr>
            <a:spLocks noGrp="1"/>
          </p:cNvSpPr>
          <p:nvPr>
            <p:ph type="body" sz="quarter" idx="22" hasCustomPrompt="1"/>
          </p:nvPr>
        </p:nvSpPr>
        <p:spPr bwMode="gray">
          <a:xfrm>
            <a:off x="1363152" y="3001940"/>
            <a:ext cx="3749040" cy="138499"/>
          </a:xfrm>
        </p:spPr>
        <p:txBody>
          <a:bodyPr anchor="ctr" anchorCtr="0"/>
          <a:lstStyle>
            <a:lvl1pPr marL="0" indent="0">
              <a:spcBef>
                <a:spcPts val="0"/>
              </a:spcBef>
              <a:buNone/>
              <a:defRPr sz="900">
                <a:solidFill>
                  <a:schemeClr val="bg1"/>
                </a:solidFill>
                <a:latin typeface="+mn-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Verdana 9pt Regular, Accent 1, Title Case</a:t>
            </a:r>
          </a:p>
        </p:txBody>
      </p:sp>
      <p:sp>
        <p:nvSpPr>
          <p:cNvPr id="44" name="#5 number"/>
          <p:cNvSpPr>
            <a:spLocks noGrp="1"/>
          </p:cNvSpPr>
          <p:nvPr>
            <p:ph type="body" sz="quarter" idx="23" hasCustomPrompt="1"/>
          </p:nvPr>
        </p:nvSpPr>
        <p:spPr bwMode="gray">
          <a:xfrm>
            <a:off x="863781" y="3514739"/>
            <a:ext cx="274320" cy="276999"/>
          </a:xfrm>
          <a:prstGeom prst="ellipse">
            <a:avLst/>
          </a:prstGeom>
          <a:solidFill>
            <a:schemeClr val="accent6"/>
          </a:solidFill>
        </p:spPr>
        <p:txBody>
          <a:bodyPr wrap="none" anchor="ctr" anchorCtr="1">
            <a:noAutofit/>
          </a:bodyPr>
          <a:lstStyle>
            <a:lvl1pPr marL="0" indent="0">
              <a:buNone/>
              <a:defRPr sz="1800">
                <a:solidFill>
                  <a:schemeClr val="accent5"/>
                </a:solidFill>
                <a:latin typeface="+mj-lt"/>
              </a:defRPr>
            </a:lvl1pPr>
          </a:lstStyle>
          <a:p>
            <a:pPr lvl="0"/>
            <a:r>
              <a:rPr lang="en-US" dirty="0"/>
              <a:t>#</a:t>
            </a:r>
          </a:p>
        </p:txBody>
      </p:sp>
      <p:sp>
        <p:nvSpPr>
          <p:cNvPr id="45" name="#5 title"/>
          <p:cNvSpPr>
            <a:spLocks noGrp="1"/>
          </p:cNvSpPr>
          <p:nvPr>
            <p:ph type="body" sz="quarter" idx="24" hasCustomPrompt="1"/>
          </p:nvPr>
        </p:nvSpPr>
        <p:spPr bwMode="gray">
          <a:xfrm>
            <a:off x="1363152" y="3583989"/>
            <a:ext cx="3749040" cy="138499"/>
          </a:xfrm>
        </p:spPr>
        <p:txBody>
          <a:bodyPr anchor="ctr" anchorCtr="0"/>
          <a:lstStyle>
            <a:lvl1pPr marL="0" indent="0">
              <a:spcBef>
                <a:spcPts val="0"/>
              </a:spcBef>
              <a:buNone/>
              <a:defRPr sz="900">
                <a:solidFill>
                  <a:schemeClr val="bg1"/>
                </a:solidFill>
                <a:latin typeface="+mn-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Verdana 9pt Regular, Accent 1, Title Case</a:t>
            </a:r>
          </a:p>
        </p:txBody>
      </p:sp>
      <p:sp>
        <p:nvSpPr>
          <p:cNvPr id="19" name="Green box directions - decorative">
            <a:extLst>
              <a:ext uri="{C183D7F6-B498-43B3-948B-1728B52AA6E4}">
                <adec:decorative xmlns:adec="http://schemas.microsoft.com/office/drawing/2017/decorative" val="1"/>
              </a:ext>
            </a:extLst>
          </p:cNvPr>
          <p:cNvSpPr txBox="1">
            <a:spLocks/>
          </p:cNvSpPr>
          <p:nvPr userDrawn="1"/>
        </p:nvSpPr>
        <p:spPr bwMode="gray">
          <a:xfrm>
            <a:off x="6469576" y="0"/>
            <a:ext cx="1426069" cy="4296048"/>
          </a:xfrm>
          <a:prstGeom prst="rect">
            <a:avLst/>
          </a:prstGeom>
          <a:solidFill>
            <a:srgbClr val="008A00"/>
          </a:solidFill>
        </p:spPr>
        <p:txBody>
          <a:bodyPr vert="horz" wrap="square" lIns="64008" tIns="45720" rIns="64008" bIns="45720" rtlCol="0">
            <a:spAutoFit/>
          </a:bodyPr>
          <a:lstStyle>
            <a:lvl1pPr marL="0" indent="0" algn="l" defTabSz="640080" rtl="0" eaLnBrk="1" latinLnBrk="0" hangingPunct="1">
              <a:spcBef>
                <a:spcPts val="500"/>
              </a:spcBef>
              <a:buFontTx/>
              <a:buNone/>
              <a:defRPr sz="1000" kern="1200" baseline="0">
                <a:solidFill>
                  <a:schemeClr val="tx1"/>
                </a:solidFill>
                <a:latin typeface="+mn-lt"/>
                <a:ea typeface="+mn-ea"/>
                <a:cs typeface="+mn-cs"/>
              </a:defRPr>
            </a:lvl1pPr>
            <a:lvl2pPr marL="2286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72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4300" algn="l" defTabSz="640080"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6858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6pPr>
            <a:lvl7pPr marL="8001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7pPr>
            <a:lvl8pPr marL="9144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8pPr>
            <a:lvl9pPr marL="1028700" indent="-114300" algn="l" defTabSz="640080" rtl="0" eaLnBrk="1" latinLnBrk="0" hangingPunct="1">
              <a:spcBef>
                <a:spcPts val="500"/>
              </a:spcBef>
              <a:buFont typeface="Arial" pitchFamily="34" charset="0"/>
              <a:buChar char="•"/>
              <a:defRPr sz="1000" kern="1200" baseline="0">
                <a:solidFill>
                  <a:schemeClr val="tx1"/>
                </a:solidFill>
                <a:latin typeface="+mn-lt"/>
                <a:ea typeface="+mn-ea"/>
                <a:cs typeface="+mn-cs"/>
              </a:defRPr>
            </a:lvl9pPr>
          </a:lstStyle>
          <a:p>
            <a:r>
              <a:rPr lang="en-US" sz="1000" b="1" dirty="0">
                <a:solidFill>
                  <a:schemeClr val="bg1"/>
                </a:solidFill>
                <a:latin typeface="Arial" panose="020B0604020202020204" pitchFamily="34" charset="0"/>
                <a:cs typeface="Arial" panose="020B0604020202020204" pitchFamily="34" charset="0"/>
              </a:rPr>
              <a:t>How to Use this</a:t>
            </a:r>
            <a:br>
              <a:rPr lang="en-US" sz="1000" b="1" dirty="0">
                <a:solidFill>
                  <a:schemeClr val="bg1"/>
                </a:solidFill>
                <a:latin typeface="Arial" panose="020B0604020202020204" pitchFamily="34" charset="0"/>
                <a:cs typeface="Arial" panose="020B0604020202020204" pitchFamily="34" charset="0"/>
              </a:rPr>
            </a:br>
            <a:r>
              <a:rPr lang="en-US" sz="1000" b="1" dirty="0">
                <a:solidFill>
                  <a:schemeClr val="bg1"/>
                </a:solidFill>
                <a:latin typeface="Arial" panose="020B0604020202020204" pitchFamily="34" charset="0"/>
                <a:cs typeface="Arial" panose="020B0604020202020204" pitchFamily="34" charset="0"/>
              </a:rPr>
              <a:t>Editable Road Map</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Determine how many sections are needed.</a:t>
            </a:r>
          </a:p>
          <a:p>
            <a:pPr marL="168275" lvl="1" indent="0">
              <a:buNone/>
            </a:pPr>
            <a:r>
              <a:rPr lang="en-US" sz="800" dirty="0">
                <a:solidFill>
                  <a:schemeClr val="bg1"/>
                </a:solidFill>
                <a:latin typeface="Arial" panose="020B0604020202020204" pitchFamily="34" charset="0"/>
                <a:cs typeface="Arial" panose="020B0604020202020204" pitchFamily="34" charset="0"/>
              </a:rPr>
              <a:t>If rows aren’t needed delete from the bottom (for accessibility purposes). Select all rows and move down to visually align on slide. </a:t>
            </a:r>
          </a:p>
          <a:p>
            <a:pPr marL="168275" lvl="1" indent="0">
              <a:buNone/>
            </a:pPr>
            <a:r>
              <a:rPr lang="en-US" sz="800" dirty="0">
                <a:solidFill>
                  <a:schemeClr val="bg1"/>
                </a:solidFill>
                <a:latin typeface="Arial" panose="020B0604020202020204" pitchFamily="34" charset="0"/>
                <a:cs typeface="Arial" panose="020B0604020202020204" pitchFamily="34" charset="0"/>
              </a:rPr>
              <a:t>If more rows are needed copy and paste rows to the bottom (for accessibility purposes). Distribute and align as necessary. </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Change the first section title to Verdana</a:t>
            </a:r>
            <a:r>
              <a:rPr lang="en-US" sz="800" baseline="0" dirty="0">
                <a:solidFill>
                  <a:schemeClr val="bg1"/>
                </a:solidFill>
                <a:latin typeface="Arial" panose="020B0604020202020204" pitchFamily="34" charset="0"/>
                <a:cs typeface="Arial" panose="020B0604020202020204" pitchFamily="34" charset="0"/>
              </a:rPr>
              <a:t> 9</a:t>
            </a:r>
            <a:r>
              <a:rPr lang="en-US" sz="800" dirty="0">
                <a:solidFill>
                  <a:schemeClr val="bg1"/>
                </a:solidFill>
                <a:latin typeface="Arial" panose="020B0604020202020204" pitchFamily="34" charset="0"/>
                <a:cs typeface="Arial" panose="020B0604020202020204" pitchFamily="34" charset="0"/>
              </a:rPr>
              <a:t>pt Regular, so all the titles are the exact same</a:t>
            </a:r>
            <a:br>
              <a:rPr lang="en-US" sz="800" dirty="0">
                <a:solidFill>
                  <a:schemeClr val="bg1"/>
                </a:solidFill>
                <a:latin typeface="Arial" panose="020B0604020202020204" pitchFamily="34" charset="0"/>
                <a:cs typeface="Arial" panose="020B0604020202020204" pitchFamily="34" charset="0"/>
              </a:rPr>
            </a:br>
            <a:r>
              <a:rPr lang="en-US" sz="800" dirty="0">
                <a:solidFill>
                  <a:schemeClr val="bg1"/>
                </a:solidFill>
                <a:latin typeface="Arial" panose="020B0604020202020204" pitchFamily="34" charset="0"/>
                <a:cs typeface="Arial" panose="020B0604020202020204" pitchFamily="34" charset="0"/>
              </a:rPr>
              <a:t>font style.</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Type in #’s and section titles for all levels.</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Duplicate the slide so you have a slide for each section.</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On each slide, change the highlighted section title to Rockwell 14pt Regular.</a:t>
            </a:r>
          </a:p>
        </p:txBody>
      </p:sp>
      <p:sp>
        <p:nvSpPr>
          <p:cNvPr id="47"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1163895230"/>
      </p:ext>
    </p:extLst>
  </p:cSld>
  <p:clrMapOvr>
    <a:masterClrMapping/>
  </p:clrMapOvr>
  <p:extLst>
    <p:ext uri="{DCECCB84-F9BA-43D5-87BE-67443E8EF086}">
      <p15:sldGuideLst xmlns:p15="http://schemas.microsoft.com/office/powerpoint/2012/main">
        <p15:guide id="1" pos="852">
          <p15:clr>
            <a:srgbClr val="FBAE40"/>
          </p15:clr>
        </p15:guide>
        <p15:guide id="2" orient="horz" pos="19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bg bwMode="gray">
      <p:bgPr>
        <a:solidFill>
          <a:schemeClr val="accent5"/>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69FF1A-7978-46D6-9D0F-E11C845098D0}"/>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rcRect l="18" r="18"/>
          <a:stretch/>
        </p:blipFill>
        <p:spPr>
          <a:xfrm>
            <a:off x="0" y="0"/>
            <a:ext cx="6398515" cy="4800600"/>
          </a:xfrm>
          <a:prstGeom prst="rect">
            <a:avLst/>
          </a:prstGeom>
        </p:spPr>
      </p:pic>
      <p:sp>
        <p:nvSpPr>
          <p:cNvPr id="16" name="Section name"/>
          <p:cNvSpPr>
            <a:spLocks noGrp="1"/>
          </p:cNvSpPr>
          <p:nvPr>
            <p:ph type="body" sz="quarter" idx="21" hasCustomPrompt="1"/>
          </p:nvPr>
        </p:nvSpPr>
        <p:spPr bwMode="gray">
          <a:xfrm>
            <a:off x="3998503" y="3486806"/>
            <a:ext cx="1436586" cy="221432"/>
          </a:xfrm>
          <a:prstGeom prst="round2SameRect">
            <a:avLst>
              <a:gd name="adj1" fmla="val 0"/>
              <a:gd name="adj2" fmla="val 19914"/>
            </a:avLst>
          </a:prstGeom>
          <a:solidFill>
            <a:schemeClr val="tx2"/>
          </a:solidFill>
          <a:ln w="12700">
            <a:solidFill>
              <a:schemeClr val="tx2"/>
            </a:solidFill>
          </a:ln>
        </p:spPr>
        <p:txBody>
          <a:bodyPr wrap="none" lIns="45720" tIns="27432" rIns="45720" bIns="27432" anchor="t">
            <a:spAutoFit/>
          </a:bodyPr>
          <a:lstStyle>
            <a:lvl1pPr marL="0" indent="0" algn="r">
              <a:spcBef>
                <a:spcPts val="0"/>
              </a:spcBef>
              <a:buNone/>
              <a:defRPr sz="1000" b="0" cap="all" spc="0" baseline="0">
                <a:solidFill>
                  <a:schemeClr val="accent5"/>
                </a:solidFill>
                <a:latin typeface="+mn-lt"/>
              </a:defRPr>
            </a:lvl1pPr>
          </a:lstStyle>
          <a:p>
            <a:pPr lvl="0"/>
            <a:r>
              <a:rPr lang="en-US" dirty="0"/>
              <a:t>Insert break type</a:t>
            </a:r>
          </a:p>
        </p:txBody>
      </p:sp>
      <p:sp>
        <p:nvSpPr>
          <p:cNvPr id="18" name="Section number"/>
          <p:cNvSpPr>
            <a:spLocks noGrp="1"/>
          </p:cNvSpPr>
          <p:nvPr>
            <p:ph type="body" sz="quarter" idx="22" hasCustomPrompt="1"/>
          </p:nvPr>
        </p:nvSpPr>
        <p:spPr bwMode="gray">
          <a:xfrm>
            <a:off x="5459586" y="3171239"/>
            <a:ext cx="740664" cy="1384995"/>
          </a:xfrm>
        </p:spPr>
        <p:txBody>
          <a:bodyPr/>
          <a:lstStyle>
            <a:lvl1pPr marL="0" indent="0" algn="r">
              <a:spcBef>
                <a:spcPts val="0"/>
              </a:spcBef>
              <a:buNone/>
              <a:defRPr sz="9000">
                <a:solidFill>
                  <a:schemeClr val="accent6"/>
                </a:solidFill>
                <a:latin typeface="+mj-lt"/>
              </a:defRPr>
            </a:lvl1pPr>
          </a:lstStyle>
          <a:p>
            <a:pPr lvl="0"/>
            <a:r>
              <a:rPr lang="en-US" dirty="0"/>
              <a:t>#</a:t>
            </a:r>
          </a:p>
        </p:txBody>
      </p:sp>
      <p:sp>
        <p:nvSpPr>
          <p:cNvPr id="2" name="Divider title"/>
          <p:cNvSpPr>
            <a:spLocks noGrp="1"/>
          </p:cNvSpPr>
          <p:nvPr>
            <p:ph type="title" hasCustomPrompt="1"/>
          </p:nvPr>
        </p:nvSpPr>
        <p:spPr bwMode="gray">
          <a:xfrm>
            <a:off x="457200" y="2033730"/>
            <a:ext cx="4114800" cy="692497"/>
          </a:xfrm>
          <a:prstGeom prst="rect">
            <a:avLst/>
          </a:prstGeom>
        </p:spPr>
        <p:txBody>
          <a:bodyPr lIns="0" tIns="0" rIns="0" bIns="0" anchor="b" anchorCtr="0">
            <a:spAutoFit/>
          </a:bodyPr>
          <a:lstStyle>
            <a:lvl1pPr>
              <a:lnSpc>
                <a:spcPct val="90000"/>
              </a:lnSpc>
              <a:defRPr sz="2500" b="0" baseline="0">
                <a:solidFill>
                  <a:schemeClr val="bg1"/>
                </a:solidFill>
              </a:defRPr>
            </a:lvl1pPr>
          </a:lstStyle>
          <a:p>
            <a:r>
              <a:rPr lang="en-US" dirty="0"/>
              <a:t>Divider Title – Rockwell 25pt Regular, Title Case</a:t>
            </a:r>
          </a:p>
        </p:txBody>
      </p:sp>
      <p:sp>
        <p:nvSpPr>
          <p:cNvPr id="4" name="Divider subtitle"/>
          <p:cNvSpPr>
            <a:spLocks noGrp="1"/>
          </p:cNvSpPr>
          <p:nvPr>
            <p:ph type="body" sz="quarter" idx="19" hasCustomPrompt="1"/>
          </p:nvPr>
        </p:nvSpPr>
        <p:spPr bwMode="gray">
          <a:xfrm>
            <a:off x="457200" y="2827417"/>
            <a:ext cx="4114800" cy="169277"/>
          </a:xfrm>
        </p:spPr>
        <p:txBody>
          <a:bodyPr/>
          <a:lstStyle>
            <a:lvl1pPr marL="0" indent="0">
              <a:spcBef>
                <a:spcPts val="0"/>
              </a:spcBef>
              <a:buNone/>
              <a:defRPr sz="1100">
                <a:solidFill>
                  <a:schemeClr val="bg1"/>
                </a:solidFill>
              </a:defRPr>
            </a:lvl1pPr>
            <a:lvl2pPr marL="114300" indent="0">
              <a:spcBef>
                <a:spcPts val="0"/>
              </a:spcBef>
              <a:buNone/>
              <a:defRPr sz="1100">
                <a:solidFill>
                  <a:schemeClr val="accent1"/>
                </a:solidFill>
              </a:defRPr>
            </a:lvl2pPr>
            <a:lvl3pPr marL="228600" indent="0">
              <a:spcBef>
                <a:spcPts val="0"/>
              </a:spcBef>
              <a:buNone/>
              <a:defRPr sz="1100">
                <a:solidFill>
                  <a:schemeClr val="accent1"/>
                </a:solidFill>
              </a:defRPr>
            </a:lvl3pPr>
            <a:lvl4pPr marL="342900" indent="0">
              <a:spcBef>
                <a:spcPts val="0"/>
              </a:spcBef>
              <a:buNone/>
              <a:defRPr sz="1100">
                <a:solidFill>
                  <a:schemeClr val="accent1"/>
                </a:solidFill>
              </a:defRPr>
            </a:lvl4pPr>
            <a:lvl5pPr marL="457200" indent="0">
              <a:spcBef>
                <a:spcPts val="0"/>
              </a:spcBef>
              <a:buNone/>
              <a:defRPr sz="1100">
                <a:solidFill>
                  <a:schemeClr val="accent1"/>
                </a:solidFill>
              </a:defRPr>
            </a:lvl5pPr>
          </a:lstStyle>
          <a:p>
            <a:pPr lvl="0"/>
            <a:r>
              <a:rPr lang="en-US" dirty="0"/>
              <a:t>Divider Subtitle – Verdana 11pt Regular, Title Case</a:t>
            </a:r>
          </a:p>
        </p:txBody>
      </p:sp>
      <p:sp>
        <p:nvSpPr>
          <p:cNvPr id="7" name="Bullets"/>
          <p:cNvSpPr>
            <a:spLocks noGrp="1"/>
          </p:cNvSpPr>
          <p:nvPr>
            <p:ph type="body" sz="quarter" idx="20" hasCustomPrompt="1"/>
          </p:nvPr>
        </p:nvSpPr>
        <p:spPr bwMode="gray">
          <a:xfrm>
            <a:off x="457200" y="3711659"/>
            <a:ext cx="2286000" cy="446276"/>
          </a:xfrm>
        </p:spPr>
        <p:txBody>
          <a:bodyPr/>
          <a:lstStyle>
            <a:lvl1pPr>
              <a:spcBef>
                <a:spcPts val="300"/>
              </a:spcBef>
              <a:defRPr sz="800">
                <a:solidFill>
                  <a:schemeClr val="bg1"/>
                </a:solidFill>
              </a:defRPr>
            </a:lvl1pPr>
            <a:lvl2pPr>
              <a:spcBef>
                <a:spcPts val="300"/>
              </a:spcBef>
              <a:defRPr sz="800">
                <a:solidFill>
                  <a:schemeClr val="bg1"/>
                </a:solidFill>
              </a:defRPr>
            </a:lvl2pPr>
            <a:lvl3pPr>
              <a:spcBef>
                <a:spcPts val="300"/>
              </a:spcBef>
              <a:defRPr sz="800">
                <a:solidFill>
                  <a:schemeClr val="bg1"/>
                </a:solidFill>
              </a:defRPr>
            </a:lvl3pPr>
            <a:lvl4pPr>
              <a:spcBef>
                <a:spcPts val="300"/>
              </a:spcBef>
              <a:defRPr sz="800">
                <a:solidFill>
                  <a:schemeClr val="bg1"/>
                </a:solidFill>
              </a:defRPr>
            </a:lvl4pPr>
            <a:lvl5pPr>
              <a:spcBef>
                <a:spcPts val="300"/>
              </a:spcBef>
              <a:defRPr sz="800">
                <a:solidFill>
                  <a:schemeClr val="bg1"/>
                </a:solidFill>
              </a:defRPr>
            </a:lvl5pPr>
          </a:lstStyle>
          <a:p>
            <a:pPr lvl="0"/>
            <a:r>
              <a:rPr lang="en-US" dirty="0"/>
              <a:t>Divider Bullet Placement (if needed)</a:t>
            </a:r>
          </a:p>
          <a:p>
            <a:pPr lvl="0"/>
            <a:r>
              <a:rPr lang="en-US" dirty="0"/>
              <a:t>Divider Bullet Placement (if needed)</a:t>
            </a:r>
          </a:p>
          <a:p>
            <a:pPr lvl="0"/>
            <a:r>
              <a:rPr lang="en-US" dirty="0"/>
              <a:t>Divider Bullet Placement (if needed)</a:t>
            </a:r>
          </a:p>
        </p:txBody>
      </p:sp>
      <p:sp>
        <p:nvSpPr>
          <p:cNvPr id="12" name="Green box directions - decorative">
            <a:extLst>
              <a:ext uri="{C183D7F6-B498-43B3-948B-1728B52AA6E4}">
                <adec:decorative xmlns:adec="http://schemas.microsoft.com/office/drawing/2017/decorative" val="1"/>
              </a:ext>
            </a:extLst>
          </p:cNvPr>
          <p:cNvSpPr txBox="1">
            <a:spLocks/>
          </p:cNvSpPr>
          <p:nvPr userDrawn="1"/>
        </p:nvSpPr>
        <p:spPr bwMode="gray">
          <a:xfrm>
            <a:off x="6469577" y="3287365"/>
            <a:ext cx="1470912" cy="1513235"/>
          </a:xfrm>
          <a:prstGeom prst="rect">
            <a:avLst/>
          </a:prstGeom>
          <a:solidFill>
            <a:srgbClr val="008A00"/>
          </a:solidFill>
        </p:spPr>
        <p:txBody>
          <a:bodyPr vert="horz" wrap="square" lIns="64008" tIns="45720" rIns="64008" bIns="45720" rtlCol="0">
            <a:spAutoFit/>
          </a:bodyPr>
          <a:lstStyle>
            <a:lvl1pPr marL="0" indent="0" algn="l" defTabSz="640080" rtl="0" eaLnBrk="1" latinLnBrk="0" hangingPunct="1">
              <a:spcBef>
                <a:spcPts val="500"/>
              </a:spcBef>
              <a:buFontTx/>
              <a:buNone/>
              <a:defRPr sz="1000" kern="1200" baseline="0">
                <a:solidFill>
                  <a:schemeClr val="tx1"/>
                </a:solidFill>
                <a:latin typeface="+mn-lt"/>
                <a:ea typeface="+mn-ea"/>
                <a:cs typeface="+mn-cs"/>
              </a:defRPr>
            </a:lvl1pPr>
            <a:lvl2pPr marL="2286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72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4300" algn="l" defTabSz="640080"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6858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6pPr>
            <a:lvl7pPr marL="8001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7pPr>
            <a:lvl8pPr marL="9144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8pPr>
            <a:lvl9pPr marL="1028700" indent="-114300" algn="l" defTabSz="640080" rtl="0" eaLnBrk="1" latinLnBrk="0" hangingPunct="1">
              <a:spcBef>
                <a:spcPts val="500"/>
              </a:spcBef>
              <a:buFont typeface="Arial" pitchFamily="34" charset="0"/>
              <a:buChar char="•"/>
              <a:defRPr sz="1000" kern="1200" baseline="0">
                <a:solidFill>
                  <a:schemeClr val="tx1"/>
                </a:solidFill>
                <a:latin typeface="+mn-lt"/>
                <a:ea typeface="+mn-ea"/>
                <a:cs typeface="+mn-cs"/>
              </a:defRPr>
            </a:lvl9pPr>
          </a:lstStyle>
          <a:p>
            <a:r>
              <a:rPr lang="en-US" sz="1000" b="1" dirty="0">
                <a:solidFill>
                  <a:schemeClr val="bg1"/>
                </a:solidFill>
                <a:latin typeface="Arial" panose="020B0604020202020204" pitchFamily="34" charset="0"/>
                <a:cs typeface="Arial" panose="020B0604020202020204" pitchFamily="34" charset="0"/>
              </a:rPr>
              <a:t>What’s a Break Type?</a:t>
            </a:r>
          </a:p>
          <a:p>
            <a:pPr marL="0" indent="0">
              <a:spcBef>
                <a:spcPts val="300"/>
              </a:spcBef>
              <a:buFont typeface="+mj-lt"/>
              <a:buNone/>
            </a:pPr>
            <a:r>
              <a:rPr lang="en-US" sz="800" b="0" dirty="0">
                <a:solidFill>
                  <a:schemeClr val="bg1"/>
                </a:solidFill>
                <a:latin typeface="Arial" panose="020B0604020202020204" pitchFamily="34" charset="0"/>
                <a:cs typeface="Arial" panose="020B0604020202020204" pitchFamily="34" charset="0"/>
              </a:rPr>
              <a:t>Here are some examples:</a:t>
            </a:r>
            <a:endParaRPr lang="en-US" sz="800" b="0" baseline="0" dirty="0">
              <a:solidFill>
                <a:schemeClr val="bg1"/>
              </a:solidFill>
              <a:latin typeface="Arial" panose="020B0604020202020204" pitchFamily="34" charset="0"/>
              <a:cs typeface="Arial" panose="020B0604020202020204" pitchFamily="34" charset="0"/>
            </a:endParaRPr>
          </a:p>
          <a:p>
            <a:pPr marL="117475" indent="-117475">
              <a:spcBef>
                <a:spcPts val="5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Section</a:t>
            </a:r>
          </a:p>
          <a:p>
            <a:pPr marL="117475" indent="-117475">
              <a:spcBef>
                <a:spcPts val="2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Chapter</a:t>
            </a:r>
          </a:p>
          <a:p>
            <a:pPr marL="117475" indent="-117475">
              <a:spcBef>
                <a:spcPts val="2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Tool</a:t>
            </a:r>
          </a:p>
          <a:p>
            <a:pPr marL="117475" indent="-117475">
              <a:spcBef>
                <a:spcPts val="2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Appendix</a:t>
            </a:r>
          </a:p>
          <a:p>
            <a:pPr marL="117475" indent="-117475">
              <a:spcBef>
                <a:spcPts val="2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Case Study</a:t>
            </a:r>
          </a:p>
          <a:p>
            <a:pPr marL="0" indent="0">
              <a:spcBef>
                <a:spcPts val="600"/>
              </a:spcBef>
              <a:buFont typeface="Arial" panose="020B0604020202020204" pitchFamily="34" charset="0"/>
              <a:buNone/>
            </a:pPr>
            <a:r>
              <a:rPr lang="en-US" sz="800" b="0" i="1" baseline="0" dirty="0">
                <a:solidFill>
                  <a:schemeClr val="bg1"/>
                </a:solidFill>
                <a:latin typeface="Arial" panose="020B0604020202020204" pitchFamily="34" charset="0"/>
                <a:cs typeface="Arial" panose="020B0604020202020204" pitchFamily="34" charset="0"/>
              </a:rPr>
              <a:t>If not needed, you may delete the break type box.</a:t>
            </a:r>
            <a:endParaRPr lang="en-US" sz="800" b="0" i="1" dirty="0">
              <a:solidFill>
                <a:schemeClr val="bg1"/>
              </a:solidFill>
              <a:latin typeface="Arial" panose="020B0604020202020204" pitchFamily="34" charset="0"/>
              <a:cs typeface="Arial" panose="020B0604020202020204" pitchFamily="34" charset="0"/>
            </a:endParaRPr>
          </a:p>
        </p:txBody>
      </p:sp>
      <p:sp>
        <p:nvSpPr>
          <p:cNvPr id="17"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pic>
        <p:nvPicPr>
          <p:cNvPr id="19" name="Picture 18">
            <a:extLst>
              <a:ext uri="{FF2B5EF4-FFF2-40B4-BE49-F238E27FC236}">
                <a16:creationId xmlns:a16="http://schemas.microsoft.com/office/drawing/2014/main" id="{973F7E3E-2DDD-46A4-840F-E2BF511C5C2B}"/>
              </a:ext>
              <a:ext uri="{C183D7F6-B498-43B3-948B-1728B52AA6E4}">
                <adec:decorative xmlns:adec="http://schemas.microsoft.com/office/drawing/2017/decorative" val="1"/>
              </a:ext>
            </a:extLst>
          </p:cNvPr>
          <p:cNvPicPr>
            <a:picLocks noChangeAspect="1"/>
          </p:cNvPicPr>
          <p:nvPr userDrawn="1"/>
        </p:nvPicPr>
        <p:blipFill>
          <a:blip r:embed="rId4"/>
          <a:srcRect/>
          <a:stretch/>
        </p:blipFill>
        <p:spPr>
          <a:xfrm>
            <a:off x="469812" y="747807"/>
            <a:ext cx="2011680" cy="341808"/>
          </a:xfrm>
          <a:prstGeom prst="rect">
            <a:avLst/>
          </a:prstGeom>
        </p:spPr>
      </p:pic>
      <p:cxnSp>
        <p:nvCxnSpPr>
          <p:cNvPr id="11" name="Line - decorative">
            <a:extLst>
              <a:ext uri="{C183D7F6-B498-43B3-948B-1728B52AA6E4}">
                <adec:decorative xmlns:adec="http://schemas.microsoft.com/office/drawing/2017/decorative" val="1"/>
              </a:ext>
            </a:extLst>
          </p:cNvPr>
          <p:cNvCxnSpPr>
            <a:cxnSpLocks/>
          </p:cNvCxnSpPr>
          <p:nvPr userDrawn="1"/>
        </p:nvCxnSpPr>
        <p:spPr bwMode="gray">
          <a:xfrm>
            <a:off x="457200" y="3486806"/>
            <a:ext cx="4977889" cy="0"/>
          </a:xfrm>
          <a:prstGeom prst="line">
            <a:avLst/>
          </a:prstGeom>
          <a:ln w="12700">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161198241"/>
      </p:ext>
    </p:extLst>
  </p:cSld>
  <p:clrMapOvr>
    <a:masterClrMapping/>
  </p:clrMapOvr>
  <p:extLst>
    <p:ext uri="{DCECCB84-F9BA-43D5-87BE-67443E8EF086}">
      <p15:sldGuideLst xmlns:p15="http://schemas.microsoft.com/office/powerpoint/2012/main">
        <p15:guide id="1" pos="288">
          <p15:clr>
            <a:srgbClr val="FBAE40"/>
          </p15:clr>
        </p15:guide>
        <p15:guide id="2" orient="horz" pos="1718">
          <p15:clr>
            <a:srgbClr val="FBAE40"/>
          </p15:clr>
        </p15:guide>
        <p15:guide id="3" orient="horz" pos="178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4" name="Header box - decorative">
            <a:extLst>
              <a:ext uri="{C183D7F6-B498-43B3-948B-1728B52AA6E4}">
                <adec:decorative xmlns:adec="http://schemas.microsoft.com/office/drawing/2017/decorative" val="1"/>
              </a:ext>
            </a:extLst>
          </p:cNvPr>
          <p:cNvSpPr/>
          <p:nvPr userDrawn="1"/>
        </p:nvSpPr>
        <p:spPr bwMode="gray">
          <a:xfrm>
            <a:off x="1" y="0"/>
            <a:ext cx="6400799" cy="601181"/>
          </a:xfrm>
          <a:prstGeom prst="rect">
            <a:avLst/>
          </a:prstGeom>
          <a:solidFill>
            <a:schemeClr val="accent5"/>
          </a:solidFill>
          <a:ln w="1905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en-US" sz="1000" dirty="0"/>
          </a:p>
        </p:txBody>
      </p:sp>
      <p:pic>
        <p:nvPicPr>
          <p:cNvPr id="6" name="Graphic 5">
            <a:extLst>
              <a:ext uri="{FF2B5EF4-FFF2-40B4-BE49-F238E27FC236}">
                <a16:creationId xmlns:a16="http://schemas.microsoft.com/office/drawing/2014/main" id="{9EF83D3F-1E1A-4DB9-ACB4-4AAFAB2B7CCC}"/>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945062" y="26568"/>
            <a:ext cx="523330" cy="523330"/>
          </a:xfrm>
          <a:prstGeom prst="rect">
            <a:avLst/>
          </a:prstGeom>
        </p:spPr>
      </p:pic>
      <p:cxnSp>
        <p:nvCxnSpPr>
          <p:cNvPr id="14" name="Header line - decorative">
            <a:extLst>
              <a:ext uri="{C183D7F6-B498-43B3-948B-1728B52AA6E4}">
                <adec:decorative xmlns:adec="http://schemas.microsoft.com/office/drawing/2017/decorative" val="1"/>
              </a:ext>
            </a:extLst>
          </p:cNvPr>
          <p:cNvCxnSpPr/>
          <p:nvPr userDrawn="1"/>
        </p:nvCxnSpPr>
        <p:spPr bwMode="gray">
          <a:xfrm>
            <a:off x="0" y="613882"/>
            <a:ext cx="6400800" cy="0"/>
          </a:xfrm>
          <a:prstGeom prst="line">
            <a:avLst/>
          </a:prstGeom>
          <a:noFill/>
          <a:ln w="28575" cap="flat" cmpd="sng" algn="ctr">
            <a:solidFill>
              <a:schemeClr val="accent6"/>
            </a:solidFill>
            <a:prstDash val="solid"/>
            <a:miter lim="800000"/>
          </a:ln>
          <a:effectLst/>
        </p:spPr>
      </p:cxnSp>
      <p:sp>
        <p:nvSpPr>
          <p:cNvPr id="16" name="Top kicker"/>
          <p:cNvSpPr>
            <a:spLocks noGrp="1"/>
          </p:cNvSpPr>
          <p:nvPr userDrawn="1">
            <p:ph type="body" sz="quarter" idx="16" hasCustomPrompt="1"/>
          </p:nvPr>
        </p:nvSpPr>
        <p:spPr bwMode="gray">
          <a:xfrm>
            <a:off x="280194" y="99782"/>
            <a:ext cx="2560320" cy="123111"/>
          </a:xfrm>
        </p:spPr>
        <p:txBody>
          <a:bodyPr anchor="ctr" anchorCtr="0"/>
          <a:lstStyle>
            <a:lvl1pPr marL="0" indent="0">
              <a:spcBef>
                <a:spcPts val="0"/>
              </a:spcBef>
              <a:buNone/>
              <a:defRPr sz="800">
                <a:solidFill>
                  <a:schemeClr val="bg1"/>
                </a:solidFill>
              </a:defRPr>
            </a:lvl1pPr>
            <a:lvl2pPr marL="114300" indent="0">
              <a:spcBef>
                <a:spcPts val="0"/>
              </a:spcBef>
              <a:buNone/>
              <a:defRPr sz="800"/>
            </a:lvl2pPr>
            <a:lvl3pPr marL="228600" indent="0">
              <a:spcBef>
                <a:spcPts val="0"/>
              </a:spcBef>
              <a:buNone/>
              <a:defRPr sz="800"/>
            </a:lvl3pPr>
            <a:lvl4pPr marL="342900" indent="0">
              <a:spcBef>
                <a:spcPts val="0"/>
              </a:spcBef>
              <a:buNone/>
              <a:defRPr sz="800"/>
            </a:lvl4pPr>
            <a:lvl5pPr marL="457200" indent="0">
              <a:spcBef>
                <a:spcPts val="0"/>
              </a:spcBef>
              <a:buNone/>
              <a:defRPr sz="800"/>
            </a:lvl5pPr>
          </a:lstStyle>
          <a:p>
            <a:pPr lvl="0"/>
            <a:r>
              <a:rPr lang="en-US" dirty="0"/>
              <a:t>Top Kicker – Verdana 8pt Regular, Title Case</a:t>
            </a:r>
          </a:p>
        </p:txBody>
      </p:sp>
      <p:sp>
        <p:nvSpPr>
          <p:cNvPr id="3" name="Slide title"/>
          <p:cNvSpPr>
            <a:spLocks noGrp="1"/>
          </p:cNvSpPr>
          <p:nvPr userDrawn="1">
            <p:ph type="title" hasCustomPrompt="1"/>
          </p:nvPr>
        </p:nvSpPr>
        <p:spPr bwMode="gray">
          <a:xfrm>
            <a:off x="280193" y="309824"/>
            <a:ext cx="5842795" cy="256480"/>
          </a:xfrm>
        </p:spPr>
        <p:txBody>
          <a:bodyPr/>
          <a:lstStyle>
            <a:lvl1pPr>
              <a:defRPr baseline="0">
                <a:solidFill>
                  <a:schemeClr val="bg1"/>
                </a:solidFill>
              </a:defRPr>
            </a:lvl1pPr>
          </a:lstStyle>
          <a:p>
            <a:r>
              <a:rPr lang="en-US" dirty="0"/>
              <a:t>Slide Title – Rockwell 18pt Regular, Title Case</a:t>
            </a:r>
          </a:p>
        </p:txBody>
      </p:sp>
      <p:sp>
        <p:nvSpPr>
          <p:cNvPr id="13" name="Slide subtitle"/>
          <p:cNvSpPr>
            <a:spLocks noGrp="1"/>
          </p:cNvSpPr>
          <p:nvPr userDrawn="1">
            <p:ph type="body" sz="quarter" idx="15" hasCustomPrompt="1"/>
          </p:nvPr>
        </p:nvSpPr>
        <p:spPr bwMode="gray">
          <a:xfrm>
            <a:off x="280195" y="657732"/>
            <a:ext cx="5842794" cy="184666"/>
          </a:xfrm>
        </p:spPr>
        <p:txBody>
          <a:bodyPr/>
          <a:lstStyle>
            <a:lvl1pPr marL="0" indent="0">
              <a:spcBef>
                <a:spcPts val="0"/>
              </a:spcBef>
              <a:buNone/>
              <a:defRPr sz="1200">
                <a:solidFill>
                  <a:schemeClr val="tx1"/>
                </a:solidFill>
              </a:defRPr>
            </a:lvl1pPr>
            <a:lvl2pPr>
              <a:spcBef>
                <a:spcPts val="0"/>
              </a:spcBef>
              <a:defRPr sz="1200"/>
            </a:lvl2pPr>
            <a:lvl3pPr>
              <a:spcBef>
                <a:spcPts val="0"/>
              </a:spcBef>
              <a:defRPr sz="1200"/>
            </a:lvl3pPr>
            <a:lvl4pPr>
              <a:spcBef>
                <a:spcPts val="0"/>
              </a:spcBef>
              <a:defRPr sz="1200"/>
            </a:lvl4pPr>
            <a:lvl5pPr>
              <a:spcBef>
                <a:spcPts val="0"/>
              </a:spcBef>
              <a:defRPr sz="1200"/>
            </a:lvl5pPr>
          </a:lstStyle>
          <a:p>
            <a:pPr lvl="0"/>
            <a:r>
              <a:rPr lang="en-US" dirty="0"/>
              <a:t>Slide Subtitle – Verdana 12pt Regular, Title Case</a:t>
            </a:r>
          </a:p>
        </p:txBody>
      </p:sp>
      <p:sp>
        <p:nvSpPr>
          <p:cNvPr id="15" name="Footnote"/>
          <p:cNvSpPr>
            <a:spLocks noGrp="1"/>
          </p:cNvSpPr>
          <p:nvPr userDrawn="1">
            <p:ph type="body" sz="quarter" idx="19" hasCustomPrompt="1"/>
          </p:nvPr>
        </p:nvSpPr>
        <p:spPr bwMode="gray">
          <a:xfrm>
            <a:off x="0" y="4403825"/>
            <a:ext cx="2046204" cy="230832"/>
          </a:xfrm>
        </p:spPr>
        <p:txBody>
          <a:bodyPr lIns="64008" anchor="b" anchorCtr="0"/>
          <a:lstStyle>
            <a:lvl1pPr marL="114300" indent="-114300">
              <a:spcBef>
                <a:spcPts val="100"/>
              </a:spcBef>
              <a:buFont typeface="+mj-lt"/>
              <a:buAutoNum type="arabicParenR"/>
              <a:defRPr sz="500">
                <a:solidFill>
                  <a:schemeClr val="tx1"/>
                </a:solidFill>
              </a:defRPr>
            </a:lvl1pPr>
            <a:lvl2pPr>
              <a:spcBef>
                <a:spcPts val="200"/>
              </a:spcBef>
              <a:defRPr sz="500"/>
            </a:lvl2pPr>
            <a:lvl3pPr>
              <a:spcBef>
                <a:spcPts val="200"/>
              </a:spcBef>
              <a:defRPr sz="500"/>
            </a:lvl3pPr>
            <a:lvl4pPr>
              <a:spcBef>
                <a:spcPts val="200"/>
              </a:spcBef>
              <a:defRPr sz="500"/>
            </a:lvl4pPr>
            <a:lvl5pPr>
              <a:spcBef>
                <a:spcPts val="200"/>
              </a:spcBef>
              <a:defRPr sz="500"/>
            </a:lvl5pPr>
          </a:lstStyle>
          <a:p>
            <a:pPr lvl="0"/>
            <a:r>
              <a:rPr lang="en-US" dirty="0"/>
              <a:t>Click to add footnote. Numbers appear automatically (no additional space or tab needed). Use a period at the end of each footnote. Stretch box to the right as needed.</a:t>
            </a:r>
          </a:p>
        </p:txBody>
      </p:sp>
      <p:sp>
        <p:nvSpPr>
          <p:cNvPr id="22" name="Source - decorative">
            <a:extLst>
              <a:ext uri="{C183D7F6-B498-43B3-948B-1728B52AA6E4}">
                <adec:decorative xmlns:adec="http://schemas.microsoft.com/office/drawing/2017/decorative" val="0"/>
              </a:ext>
            </a:extLst>
          </p:cNvPr>
          <p:cNvSpPr>
            <a:spLocks noGrp="1"/>
          </p:cNvSpPr>
          <p:nvPr userDrawn="1">
            <p:ph type="body" sz="quarter" idx="18" hasCustomPrompt="1"/>
          </p:nvPr>
        </p:nvSpPr>
        <p:spPr bwMode="gray">
          <a:xfrm>
            <a:off x="4111256" y="4598895"/>
            <a:ext cx="2289544" cy="201705"/>
          </a:xfrm>
        </p:spPr>
        <p:txBody>
          <a:bodyPr rIns="64008" bIns="45720" anchor="b" anchorCtr="0"/>
          <a:lstStyle>
            <a:lvl1pPr marL="0" indent="0">
              <a:spcBef>
                <a:spcPts val="200"/>
              </a:spcBef>
              <a:buNone/>
              <a:defRPr sz="500">
                <a:solidFill>
                  <a:schemeClr val="tx1"/>
                </a:solidFill>
              </a:defRPr>
            </a:lvl1pPr>
            <a:lvl2pPr marL="114300" indent="0">
              <a:spcBef>
                <a:spcPts val="200"/>
              </a:spcBef>
              <a:buNone/>
              <a:defRPr sz="500"/>
            </a:lvl2pPr>
            <a:lvl3pPr marL="228600" indent="0">
              <a:spcBef>
                <a:spcPts val="200"/>
              </a:spcBef>
              <a:buNone/>
              <a:defRPr sz="500"/>
            </a:lvl3pPr>
            <a:lvl4pPr marL="342900" indent="0">
              <a:spcBef>
                <a:spcPts val="200"/>
              </a:spcBef>
              <a:buNone/>
              <a:defRPr sz="500"/>
            </a:lvl4pPr>
            <a:lvl5pPr marL="457200" indent="0">
              <a:spcBef>
                <a:spcPts val="200"/>
              </a:spcBef>
              <a:buNone/>
              <a:defRPr sz="500"/>
            </a:lvl5pPr>
          </a:lstStyle>
          <a:p>
            <a:pPr lvl="0"/>
            <a:r>
              <a:rPr lang="en-US" dirty="0"/>
              <a:t>Source: Click to add source. Use a single space after “Source:” and a period at the end of the source. Stretch box to the left as needed.</a:t>
            </a:r>
          </a:p>
        </p:txBody>
      </p:sp>
      <p:sp>
        <p:nvSpPr>
          <p:cNvPr id="18" name="Slide number - decorative">
            <a:extLst>
              <a:ext uri="{C183D7F6-B498-43B3-948B-1728B52AA6E4}">
                <adec:decorative xmlns:adec="http://schemas.microsoft.com/office/drawing/2017/decorative" val="1"/>
              </a:ext>
            </a:extLst>
          </p:cNvPr>
          <p:cNvSpPr txBox="1"/>
          <p:nvPr userDrawn="1"/>
        </p:nvSpPr>
        <p:spPr bwMode="gray">
          <a:xfrm>
            <a:off x="6163373" y="444101"/>
            <a:ext cx="237427" cy="100027"/>
          </a:xfrm>
          <a:prstGeom prst="rect">
            <a:avLst/>
          </a:prstGeom>
          <a:noFill/>
        </p:spPr>
        <p:txBody>
          <a:bodyPr wrap="square" lIns="0" tIns="0"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2492757963"/>
      </p:ext>
    </p:extLst>
  </p:cSld>
  <p:clrMapOvr>
    <a:masterClrMapping/>
  </p:clrMapOvr>
  <p:extLst>
    <p:ext uri="{DCECCB84-F9BA-43D5-87BE-67443E8EF086}">
      <p15:sldGuideLst xmlns:p15="http://schemas.microsoft.com/office/powerpoint/2012/main">
        <p15:guide id="1" orient="horz" pos="6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pact Slide">
    <p:bg bwMode="gray">
      <p:bgPr>
        <a:solidFill>
          <a:schemeClr val="accent5"/>
        </a:solidFill>
        <a:effectLst/>
      </p:bgPr>
    </p:bg>
    <p:spTree>
      <p:nvGrpSpPr>
        <p:cNvPr id="1" name=""/>
        <p:cNvGrpSpPr/>
        <p:nvPr/>
      </p:nvGrpSpPr>
      <p:grpSpPr>
        <a:xfrm>
          <a:off x="0" y="0"/>
          <a:ext cx="0" cy="0"/>
          <a:chOff x="0" y="0"/>
          <a:chExt cx="0" cy="0"/>
        </a:xfrm>
      </p:grpSpPr>
      <p:sp>
        <p:nvSpPr>
          <p:cNvPr id="2" name="Slide title"/>
          <p:cNvSpPr>
            <a:spLocks noGrp="1"/>
          </p:cNvSpPr>
          <p:nvPr>
            <p:ph type="title" hasCustomPrompt="1"/>
          </p:nvPr>
        </p:nvSpPr>
        <p:spPr bwMode="gray">
          <a:xfrm>
            <a:off x="279056" y="309824"/>
            <a:ext cx="5852160" cy="256480"/>
          </a:xfrm>
          <a:prstGeom prst="rect">
            <a:avLst/>
          </a:prstGeom>
        </p:spPr>
        <p:txBody>
          <a:bodyPr wrap="square" lIns="0" tIns="0" rIns="0" bIns="0" anchor="t" anchorCtr="0">
            <a:spAutoFit/>
          </a:bodyPr>
          <a:lstStyle>
            <a:lvl1pPr>
              <a:lnSpc>
                <a:spcPct val="90000"/>
              </a:lnSpc>
              <a:defRPr b="0" baseline="0">
                <a:solidFill>
                  <a:schemeClr val="bg1"/>
                </a:solidFill>
              </a:defRPr>
            </a:lvl1pPr>
          </a:lstStyle>
          <a:p>
            <a:r>
              <a:rPr lang="en-US" dirty="0"/>
              <a:t>Impact Slide Title – Rockwell 18pt</a:t>
            </a:r>
          </a:p>
        </p:txBody>
      </p:sp>
      <p:sp>
        <p:nvSpPr>
          <p:cNvPr id="17" name="Footnote"/>
          <p:cNvSpPr>
            <a:spLocks noGrp="1"/>
          </p:cNvSpPr>
          <p:nvPr>
            <p:ph type="body" sz="quarter" idx="19" hasCustomPrompt="1"/>
          </p:nvPr>
        </p:nvSpPr>
        <p:spPr bwMode="gray">
          <a:xfrm>
            <a:off x="0" y="4403825"/>
            <a:ext cx="2046204" cy="230832"/>
          </a:xfrm>
        </p:spPr>
        <p:txBody>
          <a:bodyPr lIns="64008" anchor="b" anchorCtr="0"/>
          <a:lstStyle>
            <a:lvl1pPr marL="114300" indent="-114300">
              <a:spcBef>
                <a:spcPts val="100"/>
              </a:spcBef>
              <a:buFont typeface="+mj-lt"/>
              <a:buAutoNum type="arabicParenR"/>
              <a:defRPr sz="500">
                <a:solidFill>
                  <a:schemeClr val="accent1"/>
                </a:solidFill>
              </a:defRPr>
            </a:lvl1pPr>
            <a:lvl2pPr>
              <a:spcBef>
                <a:spcPts val="200"/>
              </a:spcBef>
              <a:defRPr sz="500"/>
            </a:lvl2pPr>
            <a:lvl3pPr>
              <a:spcBef>
                <a:spcPts val="200"/>
              </a:spcBef>
              <a:defRPr sz="500"/>
            </a:lvl3pPr>
            <a:lvl4pPr>
              <a:spcBef>
                <a:spcPts val="200"/>
              </a:spcBef>
              <a:defRPr sz="500"/>
            </a:lvl4pPr>
            <a:lvl5pPr>
              <a:spcBef>
                <a:spcPts val="200"/>
              </a:spcBef>
              <a:defRPr sz="500"/>
            </a:lvl5pPr>
          </a:lstStyle>
          <a:p>
            <a:pPr lvl="0"/>
            <a:r>
              <a:rPr lang="en-US" dirty="0"/>
              <a:t>Click to add footnote. Numbers appear automatically (no additional space or tab needed). Use a period at the end of each footnote. Stretch box to the right as needed.</a:t>
            </a:r>
          </a:p>
        </p:txBody>
      </p:sp>
      <p:sp>
        <p:nvSpPr>
          <p:cNvPr id="16" name="Source - decorative">
            <a:extLst>
              <a:ext uri="{C183D7F6-B498-43B3-948B-1728B52AA6E4}">
                <adec:decorative xmlns:adec="http://schemas.microsoft.com/office/drawing/2017/decorative" val="0"/>
              </a:ext>
            </a:extLst>
          </p:cNvPr>
          <p:cNvSpPr>
            <a:spLocks noGrp="1"/>
          </p:cNvSpPr>
          <p:nvPr>
            <p:ph type="body" sz="quarter" idx="18" hasCustomPrompt="1"/>
          </p:nvPr>
        </p:nvSpPr>
        <p:spPr bwMode="gray">
          <a:xfrm>
            <a:off x="4114800" y="4599432"/>
            <a:ext cx="2286000" cy="201168"/>
          </a:xfrm>
        </p:spPr>
        <p:txBody>
          <a:bodyPr rIns="64008" bIns="45720" anchor="b" anchorCtr="0"/>
          <a:lstStyle>
            <a:lvl1pPr marL="0" indent="0">
              <a:spcBef>
                <a:spcPts val="200"/>
              </a:spcBef>
              <a:buNone/>
              <a:defRPr sz="500">
                <a:solidFill>
                  <a:schemeClr val="accent1"/>
                </a:solidFill>
              </a:defRPr>
            </a:lvl1pPr>
            <a:lvl2pPr marL="114300" indent="0">
              <a:spcBef>
                <a:spcPts val="200"/>
              </a:spcBef>
              <a:buNone/>
              <a:defRPr sz="500"/>
            </a:lvl2pPr>
            <a:lvl3pPr marL="228600" indent="0">
              <a:spcBef>
                <a:spcPts val="200"/>
              </a:spcBef>
              <a:buNone/>
              <a:defRPr sz="500"/>
            </a:lvl3pPr>
            <a:lvl4pPr marL="342900" indent="0">
              <a:spcBef>
                <a:spcPts val="200"/>
              </a:spcBef>
              <a:buNone/>
              <a:defRPr sz="500"/>
            </a:lvl4pPr>
            <a:lvl5pPr marL="457200" indent="0">
              <a:spcBef>
                <a:spcPts val="200"/>
              </a:spcBef>
              <a:buNone/>
              <a:defRPr sz="500"/>
            </a:lvl5pPr>
          </a:lstStyle>
          <a:p>
            <a:pPr lvl="0"/>
            <a:r>
              <a:rPr lang="en-US" dirty="0"/>
              <a:t>Source: Click to add source. Use a single space after “Source:” and a period at the end of the source. Stretch box to the left as needed.</a:t>
            </a:r>
          </a:p>
        </p:txBody>
      </p:sp>
      <p:sp>
        <p:nvSpPr>
          <p:cNvPr id="9"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3335436813"/>
      </p:ext>
    </p:extLst>
  </p:cSld>
  <p:clrMapOvr>
    <a:masterClrMapping/>
  </p:clrMapOvr>
  <p:extLst>
    <p:ext uri="{DCECCB84-F9BA-43D5-87BE-67443E8EF086}">
      <p15:sldGuideLst xmlns:p15="http://schemas.microsoft.com/office/powerpoint/2012/main">
        <p15:guide id="1" orient="horz" pos="62">
          <p15:clr>
            <a:srgbClr val="FBAE40"/>
          </p15:clr>
        </p15:guide>
        <p15:guide id="2" orient="horz" pos="19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pact Branded">
    <p:bg bwMode="gray">
      <p:bgPr>
        <a:solidFill>
          <a:schemeClr val="accent5"/>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EA50593-CAF6-4930-9A19-9BA79FB07378}"/>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rcRect l="18" r="18"/>
          <a:stretch/>
        </p:blipFill>
        <p:spPr>
          <a:xfrm>
            <a:off x="508" y="0"/>
            <a:ext cx="6398515" cy="4800600"/>
          </a:xfrm>
          <a:prstGeom prst="rect">
            <a:avLst/>
          </a:prstGeom>
        </p:spPr>
      </p:pic>
      <p:sp>
        <p:nvSpPr>
          <p:cNvPr id="2" name="Slide title"/>
          <p:cNvSpPr>
            <a:spLocks noGrp="1"/>
          </p:cNvSpPr>
          <p:nvPr>
            <p:ph type="title" hasCustomPrompt="1"/>
          </p:nvPr>
        </p:nvSpPr>
        <p:spPr bwMode="gray">
          <a:xfrm>
            <a:off x="279054" y="309824"/>
            <a:ext cx="4663440" cy="256480"/>
          </a:xfrm>
          <a:prstGeom prst="rect">
            <a:avLst/>
          </a:prstGeom>
        </p:spPr>
        <p:txBody>
          <a:bodyPr wrap="square" lIns="0" tIns="0" rIns="0" bIns="0" anchor="t" anchorCtr="0">
            <a:spAutoFit/>
          </a:bodyPr>
          <a:lstStyle>
            <a:lvl1pPr>
              <a:lnSpc>
                <a:spcPct val="90000"/>
              </a:lnSpc>
              <a:defRPr b="0" baseline="0">
                <a:solidFill>
                  <a:schemeClr val="bg1"/>
                </a:solidFill>
              </a:defRPr>
            </a:lvl1pPr>
          </a:lstStyle>
          <a:p>
            <a:r>
              <a:rPr lang="en-US" dirty="0"/>
              <a:t>Impact Slide Title – Rockwell 18pt</a:t>
            </a:r>
          </a:p>
        </p:txBody>
      </p:sp>
      <p:sp>
        <p:nvSpPr>
          <p:cNvPr id="17" name="Footnote"/>
          <p:cNvSpPr>
            <a:spLocks noGrp="1"/>
          </p:cNvSpPr>
          <p:nvPr>
            <p:ph type="body" sz="quarter" idx="19" hasCustomPrompt="1"/>
          </p:nvPr>
        </p:nvSpPr>
        <p:spPr bwMode="gray">
          <a:xfrm>
            <a:off x="0" y="4403825"/>
            <a:ext cx="2046204" cy="230832"/>
          </a:xfrm>
        </p:spPr>
        <p:txBody>
          <a:bodyPr lIns="64008" anchor="b" anchorCtr="0"/>
          <a:lstStyle>
            <a:lvl1pPr marL="114300" indent="-114300">
              <a:spcBef>
                <a:spcPts val="100"/>
              </a:spcBef>
              <a:buFont typeface="+mj-lt"/>
              <a:buAutoNum type="arabicParenR"/>
              <a:defRPr sz="500">
                <a:solidFill>
                  <a:schemeClr val="accent1"/>
                </a:solidFill>
              </a:defRPr>
            </a:lvl1pPr>
            <a:lvl2pPr>
              <a:spcBef>
                <a:spcPts val="200"/>
              </a:spcBef>
              <a:defRPr sz="500"/>
            </a:lvl2pPr>
            <a:lvl3pPr>
              <a:spcBef>
                <a:spcPts val="200"/>
              </a:spcBef>
              <a:defRPr sz="500"/>
            </a:lvl3pPr>
            <a:lvl4pPr>
              <a:spcBef>
                <a:spcPts val="200"/>
              </a:spcBef>
              <a:defRPr sz="500"/>
            </a:lvl4pPr>
            <a:lvl5pPr>
              <a:spcBef>
                <a:spcPts val="200"/>
              </a:spcBef>
              <a:defRPr sz="500"/>
            </a:lvl5pPr>
          </a:lstStyle>
          <a:p>
            <a:pPr lvl="0"/>
            <a:r>
              <a:rPr lang="en-US" dirty="0"/>
              <a:t>Click to add footnote. Numbers appear automatically (no additional space or tab needed). Use a period at the end of each footnote. Stretch box to the right as needed.</a:t>
            </a:r>
          </a:p>
        </p:txBody>
      </p:sp>
      <p:sp>
        <p:nvSpPr>
          <p:cNvPr id="16" name="Source - decorative">
            <a:extLst>
              <a:ext uri="{C183D7F6-B498-43B3-948B-1728B52AA6E4}">
                <adec:decorative xmlns:adec="http://schemas.microsoft.com/office/drawing/2017/decorative" val="0"/>
              </a:ext>
            </a:extLst>
          </p:cNvPr>
          <p:cNvSpPr>
            <a:spLocks noGrp="1"/>
          </p:cNvSpPr>
          <p:nvPr>
            <p:ph type="body" sz="quarter" idx="18" hasCustomPrompt="1"/>
          </p:nvPr>
        </p:nvSpPr>
        <p:spPr bwMode="gray">
          <a:xfrm>
            <a:off x="2863516" y="4599432"/>
            <a:ext cx="2286000" cy="201168"/>
          </a:xfrm>
        </p:spPr>
        <p:txBody>
          <a:bodyPr rIns="64008" bIns="45720" anchor="b" anchorCtr="0"/>
          <a:lstStyle>
            <a:lvl1pPr marL="0" indent="0">
              <a:spcBef>
                <a:spcPts val="200"/>
              </a:spcBef>
              <a:buNone/>
              <a:defRPr sz="500">
                <a:solidFill>
                  <a:schemeClr val="accent1"/>
                </a:solidFill>
              </a:defRPr>
            </a:lvl1pPr>
            <a:lvl2pPr marL="114300" indent="0">
              <a:spcBef>
                <a:spcPts val="200"/>
              </a:spcBef>
              <a:buNone/>
              <a:defRPr sz="500"/>
            </a:lvl2pPr>
            <a:lvl3pPr marL="228600" indent="0">
              <a:spcBef>
                <a:spcPts val="200"/>
              </a:spcBef>
              <a:buNone/>
              <a:defRPr sz="500"/>
            </a:lvl3pPr>
            <a:lvl4pPr marL="342900" indent="0">
              <a:spcBef>
                <a:spcPts val="200"/>
              </a:spcBef>
              <a:buNone/>
              <a:defRPr sz="500"/>
            </a:lvl4pPr>
            <a:lvl5pPr marL="457200" indent="0">
              <a:spcBef>
                <a:spcPts val="200"/>
              </a:spcBef>
              <a:buNone/>
              <a:defRPr sz="500"/>
            </a:lvl5pPr>
          </a:lstStyle>
          <a:p>
            <a:pPr lvl="0"/>
            <a:r>
              <a:rPr lang="en-US" dirty="0"/>
              <a:t>Source: Click to add source. Use a single space after “Source:” and a period at the end of the source. Stretch box to the left as needed.</a:t>
            </a:r>
          </a:p>
        </p:txBody>
      </p:sp>
      <p:sp>
        <p:nvSpPr>
          <p:cNvPr id="9"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1961388130"/>
      </p:ext>
    </p:extLst>
  </p:cSld>
  <p:clrMapOvr>
    <a:masterClrMapping/>
  </p:clrMapOvr>
  <p:extLst>
    <p:ext uri="{DCECCB84-F9BA-43D5-87BE-67443E8EF086}">
      <p15:sldGuideLst xmlns:p15="http://schemas.microsoft.com/office/powerpoint/2012/main">
        <p15:guide id="1" orient="horz" pos="62">
          <p15:clr>
            <a:srgbClr val="FBAE40"/>
          </p15:clr>
        </p15:guide>
        <p15:guide id="2" orient="horz" pos="19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hyperlink" Target="https://www.seramount.com/" TargetMode="Externa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8" name="Master: copyright - decorative">
            <a:hlinkClick r:id="rId21"/>
            <a:extLst>
              <a:ext uri="{C183D7F6-B498-43B3-948B-1728B52AA6E4}">
                <adec:decorative xmlns:adec="http://schemas.microsoft.com/office/drawing/2017/decorative" val="1"/>
              </a:ext>
            </a:extLst>
          </p:cNvPr>
          <p:cNvSpPr txBox="1"/>
          <p:nvPr userDrawn="1"/>
        </p:nvSpPr>
        <p:spPr bwMode="gray">
          <a:xfrm>
            <a:off x="-1" y="4677489"/>
            <a:ext cx="2074069" cy="123111"/>
          </a:xfrm>
          <a:prstGeom prst="rect">
            <a:avLst/>
          </a:prstGeom>
          <a:noFill/>
        </p:spPr>
        <p:txBody>
          <a:bodyPr wrap="square" lIns="64008" tIns="0" rIns="64008" bIns="45720" rtlCol="0" anchor="b" anchorCtr="0">
            <a:spAutoFit/>
          </a:bodyPr>
          <a:lstStyle/>
          <a:p>
            <a:pPr marL="0" marR="0" lvl="0" indent="0" algn="l" defTabSz="64008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Verdana" panose="020B0604030504040204" pitchFamily="34" charset="0"/>
              </a:rPr>
              <a:t>©2024 by EAB. </a:t>
            </a:r>
            <a:r>
              <a:rPr kumimoji="0" lang="en-US" sz="500" b="0"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Arial"/>
              </a:rPr>
              <a:t>All Rights Reserved.</a:t>
            </a:r>
            <a:r>
              <a:rPr kumimoji="0" lang="en-US" sz="500" b="0"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Verdana" panose="020B0604030504040204" pitchFamily="34" charset="0"/>
              </a:rPr>
              <a:t> </a:t>
            </a:r>
            <a:r>
              <a:rPr kumimoji="0" lang="en-US" sz="500" b="1"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Verdana" panose="020B0604030504040204" pitchFamily="34" charset="0"/>
              </a:rPr>
              <a:t>seramount.com</a:t>
            </a:r>
            <a:endParaRPr kumimoji="0" lang="en-US" sz="500" b="0"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Verdana" panose="020B0604030504040204" pitchFamily="34" charset="0"/>
            </a:endParaRPr>
          </a:p>
        </p:txBody>
      </p:sp>
      <p:sp>
        <p:nvSpPr>
          <p:cNvPr id="10" name="Master: slide title"/>
          <p:cNvSpPr>
            <a:spLocks noGrp="1"/>
          </p:cNvSpPr>
          <p:nvPr>
            <p:ph type="title"/>
          </p:nvPr>
        </p:nvSpPr>
        <p:spPr bwMode="gray">
          <a:xfrm>
            <a:off x="277812" y="309824"/>
            <a:ext cx="5845175" cy="256480"/>
          </a:xfrm>
          <a:prstGeom prst="rect">
            <a:avLst/>
          </a:prstGeom>
        </p:spPr>
        <p:txBody>
          <a:bodyPr vert="horz" wrap="square" lIns="0" tIns="0" rIns="0" bIns="0" rtlCol="0" anchor="b" anchorCtr="0">
            <a:spAutoFit/>
          </a:bodyPr>
          <a:lstStyle/>
          <a:p>
            <a:r>
              <a:rPr lang="en-US" dirty="0"/>
              <a:t>Slide Title – Rockwell 18pt Regular, Title Case</a:t>
            </a:r>
          </a:p>
        </p:txBody>
      </p:sp>
      <p:sp>
        <p:nvSpPr>
          <p:cNvPr id="12" name="Master: bullets"/>
          <p:cNvSpPr>
            <a:spLocks noGrp="1"/>
          </p:cNvSpPr>
          <p:nvPr>
            <p:ph type="body" idx="1"/>
          </p:nvPr>
        </p:nvSpPr>
        <p:spPr bwMode="gray">
          <a:xfrm>
            <a:off x="2361804" y="1587129"/>
            <a:ext cx="1677192" cy="1759456"/>
          </a:xfrm>
          <a:prstGeom prst="rect">
            <a:avLst/>
          </a:prstGeom>
        </p:spPr>
        <p:txBody>
          <a:bodyPr vert="horz" wrap="square" lIns="0" tIns="0" rIns="0" bIns="0" rtlCol="0">
            <a:spAutoFit/>
          </a:body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Tree>
    <p:custDataLst>
      <p:tags r:id="rId20"/>
    </p:custDataLst>
    <p:extLst>
      <p:ext uri="{BB962C8B-B14F-4D97-AF65-F5344CB8AC3E}">
        <p14:creationId xmlns:p14="http://schemas.microsoft.com/office/powerpoint/2010/main" val="35301584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8" r:id="rId15"/>
    <p:sldLayoutId id="2147483689" r:id="rId16"/>
    <p:sldLayoutId id="2147483692" r:id="rId17"/>
    <p:sldLayoutId id="2147483693" r:id="rId18"/>
  </p:sldLayoutIdLst>
  <p:hf hdr="0" ftr="0" dt="0"/>
  <p:txStyles>
    <p:titleStyle>
      <a:lvl1pPr algn="l" defTabSz="480060" rtl="0" eaLnBrk="1" latinLnBrk="0" hangingPunct="1">
        <a:lnSpc>
          <a:spcPct val="90000"/>
        </a:lnSpc>
        <a:spcBef>
          <a:spcPct val="0"/>
        </a:spcBef>
        <a:buNone/>
        <a:defRPr sz="1800" kern="1200" spc="50" baseline="0">
          <a:solidFill>
            <a:schemeClr val="tx1"/>
          </a:solidFill>
          <a:latin typeface="+mj-lt"/>
          <a:ea typeface="+mj-ea"/>
          <a:cs typeface="+mj-cs"/>
        </a:defRPr>
      </a:lvl1pPr>
    </p:titleStyle>
    <p:bodyStyle>
      <a:lvl1pPr marL="117475" indent="-117475" algn="l" defTabSz="480060" rtl="0" eaLnBrk="1" latinLnBrk="0" hangingPunct="1">
        <a:lnSpc>
          <a:spcPct val="100000"/>
        </a:lnSpc>
        <a:spcBef>
          <a:spcPts val="500"/>
        </a:spcBef>
        <a:buClrTx/>
        <a:buFont typeface="Arial" panose="020B0604020202020204" pitchFamily="34" charset="0"/>
        <a:buChar char="•"/>
        <a:defRPr sz="900" kern="1200">
          <a:solidFill>
            <a:schemeClr val="tx1"/>
          </a:solidFill>
          <a:latin typeface="+mn-lt"/>
          <a:ea typeface="+mn-ea"/>
          <a:cs typeface="+mn-cs"/>
        </a:defRPr>
      </a:lvl1pPr>
      <a:lvl2pPr marL="228600" indent="-114300" algn="l" defTabSz="480060" rtl="0" eaLnBrk="1" latinLnBrk="0" hangingPunct="1">
        <a:lnSpc>
          <a:spcPct val="100000"/>
        </a:lnSpc>
        <a:spcBef>
          <a:spcPts val="500"/>
        </a:spcBef>
        <a:buClrTx/>
        <a:buFont typeface="Verdana" panose="020B0604030504040204" pitchFamily="34" charset="0"/>
        <a:buChar char="–"/>
        <a:defRPr sz="900" kern="1200">
          <a:solidFill>
            <a:schemeClr val="tx1"/>
          </a:solidFill>
          <a:latin typeface="+mn-lt"/>
          <a:ea typeface="+mn-ea"/>
          <a:cs typeface="+mn-cs"/>
        </a:defRPr>
      </a:lvl2pPr>
      <a:lvl3pPr marL="342900" indent="-114300" algn="l" defTabSz="480060" rtl="0" eaLnBrk="1" latinLnBrk="0" hangingPunct="1">
        <a:lnSpc>
          <a:spcPct val="100000"/>
        </a:lnSpc>
        <a:spcBef>
          <a:spcPts val="500"/>
        </a:spcBef>
        <a:buClrTx/>
        <a:buFont typeface="Arial" panose="020B0604020202020204" pitchFamily="34" charset="0"/>
        <a:buChar char="•"/>
        <a:defRPr sz="900" kern="1200">
          <a:solidFill>
            <a:schemeClr val="tx1"/>
          </a:solidFill>
          <a:latin typeface="+mn-lt"/>
          <a:ea typeface="+mn-ea"/>
          <a:cs typeface="+mn-cs"/>
        </a:defRPr>
      </a:lvl3pPr>
      <a:lvl4pPr marL="4572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480060" rtl="0" eaLnBrk="1" latinLnBrk="0" hangingPunct="1">
        <a:lnSpc>
          <a:spcPct val="100000"/>
        </a:lnSpc>
        <a:spcBef>
          <a:spcPts val="500"/>
        </a:spcBef>
        <a:buFont typeface="Arial" panose="020B0604020202020204" pitchFamily="34" charset="0"/>
        <a:buChar char="•"/>
        <a:defRPr sz="9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p:bodyStyle>
    <p:otherStyle>
      <a:defPPr>
        <a:defRPr lang="en-US"/>
      </a:defPPr>
      <a:lvl1pPr marL="0" algn="l" defTabSz="-114300" rtl="0" eaLnBrk="1" latinLnBrk="0" hangingPunct="1">
        <a:lnSpc>
          <a:spcPct val="100000"/>
        </a:lnSpc>
        <a:spcBef>
          <a:spcPts val="300"/>
        </a:spcBef>
        <a:defRPr sz="800" kern="1200">
          <a:solidFill>
            <a:schemeClr val="tx1"/>
          </a:solidFill>
          <a:latin typeface="+mn-lt"/>
          <a:ea typeface="+mn-ea"/>
          <a:cs typeface="+mn-cs"/>
        </a:defRPr>
      </a:lvl1pPr>
      <a:lvl2pPr marL="0" algn="l" defTabSz="-114300" rtl="0" eaLnBrk="1" latinLnBrk="0" hangingPunct="1">
        <a:lnSpc>
          <a:spcPct val="100000"/>
        </a:lnSpc>
        <a:spcBef>
          <a:spcPts val="300"/>
        </a:spcBef>
        <a:defRPr sz="800" kern="1200">
          <a:solidFill>
            <a:schemeClr val="tx1"/>
          </a:solidFill>
          <a:latin typeface="+mn-lt"/>
          <a:ea typeface="+mn-ea"/>
          <a:cs typeface="+mn-cs"/>
        </a:defRPr>
      </a:lvl2pPr>
      <a:lvl3pPr marL="0" algn="l" defTabSz="-114300" rtl="0" eaLnBrk="1" latinLnBrk="0" hangingPunct="1">
        <a:lnSpc>
          <a:spcPct val="100000"/>
        </a:lnSpc>
        <a:spcBef>
          <a:spcPts val="300"/>
        </a:spcBef>
        <a:defRPr sz="800" kern="1200">
          <a:solidFill>
            <a:schemeClr val="tx1"/>
          </a:solidFill>
          <a:latin typeface="+mn-lt"/>
          <a:ea typeface="+mn-ea"/>
          <a:cs typeface="+mn-cs"/>
        </a:defRPr>
      </a:lvl3pPr>
      <a:lvl4pPr marL="0" algn="l" defTabSz="-114300" rtl="0" eaLnBrk="1" latinLnBrk="0" hangingPunct="1">
        <a:lnSpc>
          <a:spcPct val="100000"/>
        </a:lnSpc>
        <a:spcBef>
          <a:spcPts val="300"/>
        </a:spcBef>
        <a:defRPr sz="800" kern="1200">
          <a:solidFill>
            <a:schemeClr val="tx1"/>
          </a:solidFill>
          <a:latin typeface="+mn-lt"/>
          <a:ea typeface="+mn-ea"/>
          <a:cs typeface="+mn-cs"/>
        </a:defRPr>
      </a:lvl4pPr>
      <a:lvl5pPr marL="0" algn="l" defTabSz="-114300" rtl="0" eaLnBrk="1" latinLnBrk="0" hangingPunct="1">
        <a:lnSpc>
          <a:spcPct val="100000"/>
        </a:lnSpc>
        <a:spcBef>
          <a:spcPts val="300"/>
        </a:spcBef>
        <a:defRPr sz="800" kern="1200">
          <a:solidFill>
            <a:schemeClr val="tx1"/>
          </a:solidFill>
          <a:latin typeface="+mn-lt"/>
          <a:ea typeface="+mn-ea"/>
          <a:cs typeface="+mn-cs"/>
        </a:defRPr>
      </a:lvl5pPr>
      <a:lvl6pPr marL="0" algn="l" defTabSz="-114300" rtl="0" eaLnBrk="1" latinLnBrk="0" hangingPunct="1">
        <a:lnSpc>
          <a:spcPct val="100000"/>
        </a:lnSpc>
        <a:spcBef>
          <a:spcPts val="300"/>
        </a:spcBef>
        <a:defRPr sz="800" kern="1200">
          <a:solidFill>
            <a:schemeClr val="tx1"/>
          </a:solidFill>
          <a:latin typeface="+mn-lt"/>
          <a:ea typeface="+mn-ea"/>
          <a:cs typeface="+mn-cs"/>
        </a:defRPr>
      </a:lvl6pPr>
      <a:lvl7pPr marL="0" algn="l" defTabSz="-114300" rtl="0" eaLnBrk="1" latinLnBrk="0" hangingPunct="1">
        <a:lnSpc>
          <a:spcPct val="100000"/>
        </a:lnSpc>
        <a:spcBef>
          <a:spcPts val="300"/>
        </a:spcBef>
        <a:defRPr sz="800" kern="1200">
          <a:solidFill>
            <a:schemeClr val="tx1"/>
          </a:solidFill>
          <a:latin typeface="+mn-lt"/>
          <a:ea typeface="+mn-ea"/>
          <a:cs typeface="+mn-cs"/>
        </a:defRPr>
      </a:lvl7pPr>
      <a:lvl8pPr marL="0" algn="l" defTabSz="-114300" rtl="0" eaLnBrk="1" latinLnBrk="0" hangingPunct="1">
        <a:lnSpc>
          <a:spcPct val="100000"/>
        </a:lnSpc>
        <a:spcBef>
          <a:spcPts val="300"/>
        </a:spcBef>
        <a:defRPr sz="800" kern="1200">
          <a:solidFill>
            <a:schemeClr val="tx1"/>
          </a:solidFill>
          <a:latin typeface="+mn-lt"/>
          <a:ea typeface="+mn-ea"/>
          <a:cs typeface="+mn-cs"/>
        </a:defRPr>
      </a:lvl8pPr>
      <a:lvl9pPr marL="0" algn="l" defTabSz="-114300" rtl="0" eaLnBrk="1" latinLnBrk="0" hangingPunct="1">
        <a:lnSpc>
          <a:spcPct val="100000"/>
        </a:lnSpc>
        <a:spcBef>
          <a:spcPts val="300"/>
        </a:spcBef>
        <a:defRPr sz="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57">
          <p15:clr>
            <a:srgbClr val="C35EA4"/>
          </p15:clr>
        </p15:guide>
        <p15:guide id="2" pos="175">
          <p15:clr>
            <a:srgbClr val="C35EA4"/>
          </p15:clr>
        </p15:guide>
        <p15:guide id="3" orient="horz" pos="2849">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43.svg"/><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42.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41.svg"/><Relationship Id="rId5" Type="http://schemas.openxmlformats.org/officeDocument/2006/relationships/tags" Target="../tags/tag25.xml"/><Relationship Id="rId15" Type="http://schemas.openxmlformats.org/officeDocument/2006/relationships/image" Target="../media/image45.svg"/><Relationship Id="rId10" Type="http://schemas.openxmlformats.org/officeDocument/2006/relationships/image" Target="../media/image40.png"/><Relationship Id="rId4" Type="http://schemas.openxmlformats.org/officeDocument/2006/relationships/tags" Target="../tags/tag24.xml"/><Relationship Id="rId9" Type="http://schemas.openxmlformats.org/officeDocument/2006/relationships/notesSlide" Target="../notesSlides/notesSlide10.xml"/><Relationship Id="rId14" Type="http://schemas.openxmlformats.org/officeDocument/2006/relationships/image" Target="../media/image4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17.xml"/><Relationship Id="rId5" Type="http://schemas.openxmlformats.org/officeDocument/2006/relationships/image" Target="../media/image48.png"/><Relationship Id="rId4"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16.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55.png"/><Relationship Id="rId2" Type="http://schemas.openxmlformats.org/officeDocument/2006/relationships/slideLayout" Target="../slideLayouts/slideLayout7.xml"/><Relationship Id="rId1" Type="http://schemas.openxmlformats.org/officeDocument/2006/relationships/tags" Target="../tags/tag28.xml"/><Relationship Id="rId6" Type="http://schemas.openxmlformats.org/officeDocument/2006/relationships/image" Target="../media/image54.png"/><Relationship Id="rId5" Type="http://schemas.openxmlformats.org/officeDocument/2006/relationships/image" Target="../media/image53.png"/><Relationship Id="rId4" Type="http://schemas.microsoft.com/office/2018/10/relationships/comments" Target="../comments/modernComment_7FE4E934_CB3E93F5.xml"/></Relationships>
</file>

<file path=ppt/slides/_rels/slide18.xml.rels><?xml version="1.0" encoding="UTF-8" standalone="yes"?>
<Relationships xmlns="http://schemas.openxmlformats.org/package/2006/relationships"><Relationship Id="rId8" Type="http://schemas.openxmlformats.org/officeDocument/2006/relationships/hyperlink" Target="mailto:Zsofia.Duarte@seramount.com" TargetMode="External"/><Relationship Id="rId3" Type="http://schemas.openxmlformats.org/officeDocument/2006/relationships/hyperlink" Target="https://twitter.com/eab" TargetMode="External"/><Relationship Id="rId7" Type="http://schemas.openxmlformats.org/officeDocument/2006/relationships/hyperlink" Target="mailto:Rumbi.Petrozzello@seramount.com" TargetMode="External"/><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image" Target="../media/image57.png"/><Relationship Id="rId5" Type="http://schemas.openxmlformats.org/officeDocument/2006/relationships/hyperlink" Target="http://www.linkedin.com/company/eab_" TargetMode="External"/><Relationship Id="rId4" Type="http://schemas.openxmlformats.org/officeDocument/2006/relationships/image" Target="../media/image56.png"/><Relationship Id="rId9" Type="http://schemas.openxmlformats.org/officeDocument/2006/relationships/image" Target="../media/image5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tags" Target="../tags/tag20.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28.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microsoft.com/office/2018/10/relationships/comments" Target="../comments/modernComment_7FE4E89A_162D83BA.xm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8.png"/><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C9EC6502-DF82-0F0C-9F50-8A18B26043F2}"/>
              </a:ext>
            </a:extLst>
          </p:cNvPr>
          <p:cNvSpPr>
            <a:spLocks noGrp="1"/>
          </p:cNvSpPr>
          <p:nvPr>
            <p:ph type="body" sz="quarter" idx="21"/>
          </p:nvPr>
        </p:nvSpPr>
        <p:spPr>
          <a:xfrm>
            <a:off x="2878497" y="3486806"/>
            <a:ext cx="2556592" cy="221432"/>
          </a:xfrm>
        </p:spPr>
        <p:txBody>
          <a:bodyPr/>
          <a:lstStyle/>
          <a:p>
            <a:r>
              <a:rPr lang="en-US" dirty="0"/>
              <a:t>OUR WEBINAR WILL BEGIN SHORTLY</a:t>
            </a:r>
          </a:p>
        </p:txBody>
      </p:sp>
      <p:sp>
        <p:nvSpPr>
          <p:cNvPr id="7" name="Title 6">
            <a:extLst>
              <a:ext uri="{FF2B5EF4-FFF2-40B4-BE49-F238E27FC236}">
                <a16:creationId xmlns:a16="http://schemas.microsoft.com/office/drawing/2014/main" id="{B137C0E5-9F73-3526-7CEB-837A104D45C2}"/>
              </a:ext>
            </a:extLst>
          </p:cNvPr>
          <p:cNvSpPr>
            <a:spLocks noGrp="1"/>
          </p:cNvSpPr>
          <p:nvPr>
            <p:ph type="title"/>
          </p:nvPr>
        </p:nvSpPr>
        <p:spPr>
          <a:xfrm>
            <a:off x="457200" y="2735541"/>
            <a:ext cx="4596063" cy="346249"/>
          </a:xfrm>
        </p:spPr>
        <p:txBody>
          <a:bodyPr/>
          <a:lstStyle/>
          <a:p>
            <a:r>
              <a:rPr lang="en-US" dirty="0"/>
              <a:t>Aligning People and Purpose:</a:t>
            </a:r>
          </a:p>
        </p:txBody>
      </p:sp>
      <p:sp>
        <p:nvSpPr>
          <p:cNvPr id="8" name="Text Placeholder 7">
            <a:extLst>
              <a:ext uri="{FF2B5EF4-FFF2-40B4-BE49-F238E27FC236}">
                <a16:creationId xmlns:a16="http://schemas.microsoft.com/office/drawing/2014/main" id="{52FA8725-48F3-B144-6662-DBC255FAA313}"/>
              </a:ext>
            </a:extLst>
          </p:cNvPr>
          <p:cNvSpPr>
            <a:spLocks noGrp="1"/>
          </p:cNvSpPr>
          <p:nvPr>
            <p:ph type="body" sz="quarter" idx="19"/>
          </p:nvPr>
        </p:nvSpPr>
        <p:spPr>
          <a:xfrm>
            <a:off x="457199" y="3182980"/>
            <a:ext cx="4596063" cy="169277"/>
          </a:xfrm>
        </p:spPr>
        <p:txBody>
          <a:bodyPr/>
          <a:lstStyle/>
          <a:p>
            <a:r>
              <a:rPr lang="en-US" dirty="0"/>
              <a:t>A Framework for Assessing and Improving Your Talent Strategy</a:t>
            </a:r>
          </a:p>
        </p:txBody>
      </p:sp>
    </p:spTree>
    <p:extLst>
      <p:ext uri="{BB962C8B-B14F-4D97-AF65-F5344CB8AC3E}">
        <p14:creationId xmlns:p14="http://schemas.microsoft.com/office/powerpoint/2010/main" val="3408253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D9CF0301-2133-646A-8FF4-0CA99DFBA6AA}"/>
              </a:ext>
            </a:extLst>
          </p:cNvPr>
          <p:cNvSpPr/>
          <p:nvPr>
            <p:custDataLst>
              <p:tags r:id="rId2"/>
            </p:custDataLst>
          </p:nvPr>
        </p:nvSpPr>
        <p:spPr bwMode="gray">
          <a:xfrm>
            <a:off x="3390900" y="256032"/>
            <a:ext cx="2628900" cy="624078"/>
          </a:xfrm>
          <a:prstGeom prst="roundRect">
            <a:avLst/>
          </a:prstGeom>
          <a:solidFill>
            <a:srgbClr val="F4F4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5"/>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17500" tIns="45720" rIns="1143000" bIns="45720" numCol="1" spcCol="0" rtlCol="0" fromWordArt="0" anchor="ctr" anchorCtr="0" forceAA="0" compatLnSpc="1">
            <a:prstTxWarp prst="textNoShape">
              <a:avLst/>
            </a:prstTxWarp>
            <a:normAutofit fontScale="40000" lnSpcReduction="20000"/>
          </a:bodyPr>
          <a:lstStyle/>
          <a:p>
            <a:r>
              <a:rPr lang="en-US" sz="2000">
                <a:solidFill>
                  <a:srgbClr val="5B5B5B"/>
                </a:solidFill>
              </a:rPr>
              <a:t>Please download and install the Slido app on all computers you use</a:t>
            </a:r>
          </a:p>
        </p:txBody>
      </p:sp>
      <p:pic>
        <p:nvPicPr>
          <p:cNvPr id="4" name="Graphic 3">
            <a:extLst>
              <a:ext uri="{FF2B5EF4-FFF2-40B4-BE49-F238E27FC236}">
                <a16:creationId xmlns:a16="http://schemas.microsoft.com/office/drawing/2014/main" id="{9DD32C1B-D741-EA3D-5EE3-ACDF8082E9B1}"/>
              </a:ext>
            </a:extLst>
          </p:cNvPr>
          <p:cNvPicPr>
            <a:picLocks/>
          </p:cNvPicPr>
          <p:nvPr>
            <p:custDataLst>
              <p:tags r:id="rId3"/>
            </p:custDataLst>
          </p:nvPr>
        </p:nvPicPr>
        <p:blipFill>
          <a:blip r:embed="rId10">
            <a:extLst>
              <a:ext uri="{96DAC541-7B7A-43D3-8B79-37D633B846F1}">
                <asvg:svgBlip xmlns:asvg="http://schemas.microsoft.com/office/drawing/2016/SVG/main" r:embed="rId11"/>
              </a:ext>
            </a:extLst>
          </a:blip>
          <a:stretch>
            <a:fillRect/>
          </a:stretch>
        </p:blipFill>
        <p:spPr>
          <a:xfrm>
            <a:off x="5273184" y="359005"/>
            <a:ext cx="418132" cy="418132"/>
          </a:xfrm>
          <a:prstGeom prst="rect">
            <a:avLst/>
          </a:prstGeom>
        </p:spPr>
      </p:pic>
      <p:pic>
        <p:nvPicPr>
          <p:cNvPr id="6" name="Graphic 5">
            <a:extLst>
              <a:ext uri="{FF2B5EF4-FFF2-40B4-BE49-F238E27FC236}">
                <a16:creationId xmlns:a16="http://schemas.microsoft.com/office/drawing/2014/main" id="{1291410F-9775-E29D-5151-835419472BA5}"/>
              </a:ext>
            </a:extLst>
          </p:cNvPr>
          <p:cNvPicPr>
            <a:picLocks/>
          </p:cNvPicPr>
          <p:nvPr>
            <p:custDataLst>
              <p:tags r:id="rId4"/>
            </p:custDataLst>
          </p:nvPr>
        </p:nvPicPr>
        <p:blipFill>
          <a:blip r:embed="rId12">
            <a:extLst>
              <a:ext uri="{96DAC541-7B7A-43D3-8B79-37D633B846F1}">
                <asvg:svgBlip xmlns:asvg="http://schemas.microsoft.com/office/drawing/2016/SVG/main" r:embed="rId13"/>
              </a:ext>
            </a:extLst>
          </a:blip>
          <a:stretch>
            <a:fillRect/>
          </a:stretch>
        </p:blipFill>
        <p:spPr>
          <a:xfrm>
            <a:off x="2048256" y="432054"/>
            <a:ext cx="544068" cy="272034"/>
          </a:xfrm>
          <a:prstGeom prst="rect">
            <a:avLst/>
          </a:prstGeom>
        </p:spPr>
      </p:pic>
      <p:pic>
        <p:nvPicPr>
          <p:cNvPr id="8" name="Graphic 7">
            <a:extLst>
              <a:ext uri="{FF2B5EF4-FFF2-40B4-BE49-F238E27FC236}">
                <a16:creationId xmlns:a16="http://schemas.microsoft.com/office/drawing/2014/main" id="{C5D2326A-40FB-A8BF-7294-9BED662FCB8E}"/>
              </a:ext>
            </a:extLst>
          </p:cNvPr>
          <p:cNvPicPr>
            <a:picLocks/>
          </p:cNvPicPr>
          <p:nvPr>
            <p:custDataLst>
              <p:tags r:id="rId5"/>
            </p:custDataLst>
          </p:nvPr>
        </p:nvPicPr>
        <p:blipFill>
          <a:blip r:embed="rId14">
            <a:extLst>
              <a:ext uri="{96DAC541-7B7A-43D3-8B79-37D633B846F1}">
                <asvg:svgBlip xmlns:asvg="http://schemas.microsoft.com/office/drawing/2016/SVG/main" r:embed="rId15"/>
              </a:ext>
            </a:extLst>
          </a:blip>
          <a:stretch>
            <a:fillRect/>
          </a:stretch>
        </p:blipFill>
        <p:spPr>
          <a:xfrm>
            <a:off x="608076" y="1792224"/>
            <a:ext cx="1216152" cy="1216152"/>
          </a:xfrm>
          <a:prstGeom prst="rect">
            <a:avLst/>
          </a:prstGeom>
        </p:spPr>
      </p:pic>
      <p:sp>
        <p:nvSpPr>
          <p:cNvPr id="9" name="Rectangle 8">
            <a:extLst>
              <a:ext uri="{FF2B5EF4-FFF2-40B4-BE49-F238E27FC236}">
                <a16:creationId xmlns:a16="http://schemas.microsoft.com/office/drawing/2014/main" id="{6E68E27F-00D9-6D08-2B71-58352419369D}"/>
              </a:ext>
            </a:extLst>
          </p:cNvPr>
          <p:cNvSpPr/>
          <p:nvPr>
            <p:custDataLst>
              <p:tags r:id="rId6"/>
            </p:custDataLst>
          </p:nvPr>
        </p:nvSpPr>
        <p:spPr bwMode="gray">
          <a:xfrm>
            <a:off x="2048256" y="1800224"/>
            <a:ext cx="3840480" cy="1531911"/>
          </a:xfrm>
          <a:prstGeom prst="rect">
            <a:avLst/>
          </a:prstGeom>
          <a:noFill/>
          <a:ln>
            <a:solidFill>
              <a:srgbClr val="FFFFFF"/>
            </a:solidFill>
          </a:ln>
          <a:extLst>
            <a:ext uri="{909E8E84-426E-40DD-AFC4-6F175D3DCCD1}">
              <a14:hiddenFill xmlns:a14="http://schemas.microsoft.com/office/drawing/2010/main">
                <a:solidFill>
                  <a:schemeClr val="accent5"/>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2000" b="1" dirty="0">
                <a:solidFill>
                  <a:srgbClr val="5B5B5B"/>
                </a:solidFill>
              </a:rPr>
              <a:t>With respect to the Seramount Talent Strategy Maturity Model, where does your organization rank?</a:t>
            </a:r>
          </a:p>
        </p:txBody>
      </p:sp>
      <p:sp>
        <p:nvSpPr>
          <p:cNvPr id="10" name="Rectangle 9">
            <a:extLst>
              <a:ext uri="{FF2B5EF4-FFF2-40B4-BE49-F238E27FC236}">
                <a16:creationId xmlns:a16="http://schemas.microsoft.com/office/drawing/2014/main" id="{71466801-EA7A-9E7F-0AB3-94319C6DA660}"/>
              </a:ext>
            </a:extLst>
          </p:cNvPr>
          <p:cNvSpPr/>
          <p:nvPr>
            <p:custDataLst>
              <p:tags r:id="rId7"/>
            </p:custDataLst>
          </p:nvPr>
        </p:nvSpPr>
        <p:spPr bwMode="gray">
          <a:xfrm>
            <a:off x="2048256" y="3975100"/>
            <a:ext cx="3840480" cy="272034"/>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5"/>
                </a:solidFill>
              </a14:hiddenFill>
            </a:ext>
            <a:ext uri="{91240B29-F687-4F45-9708-019B960494DF}">
              <a14:hiddenLine xmlns:a14="http://schemas.microsoft.com/office/drawing/2010/main" w="12700" cap="flat" cmpd="sng" algn="ctr">
                <a:solidFill>
                  <a:schemeClr val="accent5"/>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40000" lnSpcReduction="20000"/>
          </a:bodyPr>
          <a:lstStyle/>
          <a:p>
            <a:r>
              <a:rPr lang="en-US" sz="2200" b="1">
                <a:solidFill>
                  <a:srgbClr val="5B5B5B"/>
                </a:solidFill>
              </a:rPr>
              <a:t>ⓘ</a:t>
            </a:r>
            <a:r>
              <a:rPr lang="en-US" sz="2000">
                <a:solidFill>
                  <a:srgbClr val="5B5B5B"/>
                </a:solidFill>
              </a:rPr>
              <a:t> Start presenting to display the poll results on this slide.</a:t>
            </a:r>
          </a:p>
        </p:txBody>
      </p:sp>
    </p:spTree>
    <p:custDataLst>
      <p:tags r:id="rId1"/>
    </p:custDataLst>
    <p:extLst>
      <p:ext uri="{BB962C8B-B14F-4D97-AF65-F5344CB8AC3E}">
        <p14:creationId xmlns:p14="http://schemas.microsoft.com/office/powerpoint/2010/main" val="4182093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D21858-B85E-4711-CF50-24440E88361A}"/>
              </a:ext>
            </a:extLst>
          </p:cNvPr>
          <p:cNvSpPr>
            <a:spLocks noGrp="1"/>
          </p:cNvSpPr>
          <p:nvPr>
            <p:ph type="body" sz="quarter" idx="16"/>
          </p:nvPr>
        </p:nvSpPr>
        <p:spPr>
          <a:xfrm>
            <a:off x="280194" y="99782"/>
            <a:ext cx="3250406" cy="123111"/>
          </a:xfrm>
        </p:spPr>
        <p:txBody>
          <a:bodyPr/>
          <a:lstStyle/>
          <a:p>
            <a:r>
              <a:rPr lang="en-US" dirty="0"/>
              <a:t>Moving From a Selective to Informed Talent Strategy</a:t>
            </a:r>
          </a:p>
        </p:txBody>
      </p:sp>
      <p:sp>
        <p:nvSpPr>
          <p:cNvPr id="3" name="Title 2">
            <a:extLst>
              <a:ext uri="{FF2B5EF4-FFF2-40B4-BE49-F238E27FC236}">
                <a16:creationId xmlns:a16="http://schemas.microsoft.com/office/drawing/2014/main" id="{72F588F7-BF04-1105-80DA-4E42321B3178}"/>
              </a:ext>
            </a:extLst>
          </p:cNvPr>
          <p:cNvSpPr>
            <a:spLocks noGrp="1"/>
          </p:cNvSpPr>
          <p:nvPr>
            <p:ph type="title"/>
          </p:nvPr>
        </p:nvSpPr>
        <p:spPr>
          <a:xfrm>
            <a:off x="280193" y="317005"/>
            <a:ext cx="5842795" cy="249299"/>
          </a:xfrm>
        </p:spPr>
        <p:txBody>
          <a:bodyPr/>
          <a:lstStyle/>
          <a:p>
            <a:r>
              <a:rPr lang="en-US" dirty="0"/>
              <a:t>Crucial Questions When Beginning Your Journey</a:t>
            </a:r>
          </a:p>
        </p:txBody>
      </p:sp>
      <p:grpSp>
        <p:nvGrpSpPr>
          <p:cNvPr id="7" name="Group 6">
            <a:extLst>
              <a:ext uri="{FF2B5EF4-FFF2-40B4-BE49-F238E27FC236}">
                <a16:creationId xmlns:a16="http://schemas.microsoft.com/office/drawing/2014/main" id="{8B5388C9-F3C1-3B53-7DB4-389CD4973C20}"/>
              </a:ext>
            </a:extLst>
          </p:cNvPr>
          <p:cNvGrpSpPr/>
          <p:nvPr/>
        </p:nvGrpSpPr>
        <p:grpSpPr>
          <a:xfrm>
            <a:off x="410981" y="1128684"/>
            <a:ext cx="1026091" cy="855023"/>
            <a:chOff x="280194" y="1133611"/>
            <a:chExt cx="1026091" cy="855023"/>
          </a:xfrm>
        </p:grpSpPr>
        <p:sp>
          <p:nvSpPr>
            <p:cNvPr id="8" name="Isosceles Triangle 11">
              <a:extLst>
                <a:ext uri="{FF2B5EF4-FFF2-40B4-BE49-F238E27FC236}">
                  <a16:creationId xmlns:a16="http://schemas.microsoft.com/office/drawing/2014/main" id="{EEE363EF-1751-2FC0-7423-BBA9CB0A536F}"/>
                </a:ext>
              </a:extLst>
            </p:cNvPr>
            <p:cNvSpPr/>
            <p:nvPr/>
          </p:nvSpPr>
          <p:spPr bwMode="gray">
            <a:xfrm rot="5400000">
              <a:off x="1110931" y="1471692"/>
              <a:ext cx="211847" cy="178861"/>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Oval 8">
              <a:extLst>
                <a:ext uri="{FF2B5EF4-FFF2-40B4-BE49-F238E27FC236}">
                  <a16:creationId xmlns:a16="http://schemas.microsoft.com/office/drawing/2014/main" id="{305CC0D7-57BB-892E-0015-A3014082A404}"/>
                </a:ext>
              </a:extLst>
            </p:cNvPr>
            <p:cNvSpPr/>
            <p:nvPr/>
          </p:nvSpPr>
          <p:spPr bwMode="gray">
            <a:xfrm>
              <a:off x="280194" y="1133611"/>
              <a:ext cx="855023" cy="855023"/>
            </a:xfrm>
            <a:prstGeom prst="ellipse">
              <a:avLst/>
            </a:prstGeom>
            <a:solidFill>
              <a:schemeClr val="bg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0" name="Group 9">
            <a:extLst>
              <a:ext uri="{FF2B5EF4-FFF2-40B4-BE49-F238E27FC236}">
                <a16:creationId xmlns:a16="http://schemas.microsoft.com/office/drawing/2014/main" id="{5124B6AB-B530-5CB7-E1A1-1A8576438D7D}"/>
              </a:ext>
            </a:extLst>
          </p:cNvPr>
          <p:cNvGrpSpPr/>
          <p:nvPr/>
        </p:nvGrpSpPr>
        <p:grpSpPr>
          <a:xfrm rot="16200000">
            <a:off x="2687355" y="3026773"/>
            <a:ext cx="1026091" cy="855023"/>
            <a:chOff x="2204633" y="1133611"/>
            <a:chExt cx="1026091" cy="855023"/>
          </a:xfrm>
        </p:grpSpPr>
        <p:sp>
          <p:nvSpPr>
            <p:cNvPr id="11" name="Isosceles Triangle 24">
              <a:extLst>
                <a:ext uri="{FF2B5EF4-FFF2-40B4-BE49-F238E27FC236}">
                  <a16:creationId xmlns:a16="http://schemas.microsoft.com/office/drawing/2014/main" id="{74FF8B90-7A26-09AF-A11D-90D2397D8B35}"/>
                </a:ext>
              </a:extLst>
            </p:cNvPr>
            <p:cNvSpPr/>
            <p:nvPr/>
          </p:nvSpPr>
          <p:spPr bwMode="gray">
            <a:xfrm rot="5400000">
              <a:off x="3035370" y="1471692"/>
              <a:ext cx="211847" cy="178861"/>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Oval 11">
              <a:extLst>
                <a:ext uri="{FF2B5EF4-FFF2-40B4-BE49-F238E27FC236}">
                  <a16:creationId xmlns:a16="http://schemas.microsoft.com/office/drawing/2014/main" id="{5FCC9D91-9AC9-0B03-3289-866EBD3FEE7A}"/>
                </a:ext>
              </a:extLst>
            </p:cNvPr>
            <p:cNvSpPr/>
            <p:nvPr/>
          </p:nvSpPr>
          <p:spPr bwMode="gray">
            <a:xfrm>
              <a:off x="2204633" y="1133611"/>
              <a:ext cx="855023" cy="855023"/>
            </a:xfrm>
            <a:prstGeom prst="ellipse">
              <a:avLst/>
            </a:prstGeom>
            <a:solidFill>
              <a:schemeClr val="bg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3" name="Group 12">
            <a:extLst>
              <a:ext uri="{FF2B5EF4-FFF2-40B4-BE49-F238E27FC236}">
                <a16:creationId xmlns:a16="http://schemas.microsoft.com/office/drawing/2014/main" id="{25DEBB02-6CEA-A766-EF52-2D37E6F12149}"/>
              </a:ext>
            </a:extLst>
          </p:cNvPr>
          <p:cNvGrpSpPr/>
          <p:nvPr/>
        </p:nvGrpSpPr>
        <p:grpSpPr>
          <a:xfrm rot="18900000">
            <a:off x="1155501" y="2613501"/>
            <a:ext cx="1026091" cy="855023"/>
            <a:chOff x="280194" y="1163300"/>
            <a:chExt cx="1026091" cy="855023"/>
          </a:xfrm>
        </p:grpSpPr>
        <p:sp>
          <p:nvSpPr>
            <p:cNvPr id="14" name="Isosceles Triangle 56">
              <a:extLst>
                <a:ext uri="{FF2B5EF4-FFF2-40B4-BE49-F238E27FC236}">
                  <a16:creationId xmlns:a16="http://schemas.microsoft.com/office/drawing/2014/main" id="{B1918C0A-8663-B252-3145-3D2A100A1DE8}"/>
                </a:ext>
              </a:extLst>
            </p:cNvPr>
            <p:cNvSpPr/>
            <p:nvPr/>
          </p:nvSpPr>
          <p:spPr bwMode="gray">
            <a:xfrm rot="5400000">
              <a:off x="1110931" y="1501381"/>
              <a:ext cx="211847" cy="178861"/>
            </a:xfrm>
            <a:prstGeom prst="triangl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Oval 14">
              <a:extLst>
                <a:ext uri="{FF2B5EF4-FFF2-40B4-BE49-F238E27FC236}">
                  <a16:creationId xmlns:a16="http://schemas.microsoft.com/office/drawing/2014/main" id="{34AE9950-3FCE-6C98-1BE7-EEAC6766A54F}"/>
                </a:ext>
              </a:extLst>
            </p:cNvPr>
            <p:cNvSpPr/>
            <p:nvPr/>
          </p:nvSpPr>
          <p:spPr bwMode="gray">
            <a:xfrm>
              <a:off x="280194" y="1163300"/>
              <a:ext cx="855023" cy="855023"/>
            </a:xfrm>
            <a:prstGeom prst="ellipse">
              <a:avLst/>
            </a:prstGeom>
            <a:solidFill>
              <a:schemeClr val="bg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6" name="Group 15">
            <a:extLst>
              <a:ext uri="{FF2B5EF4-FFF2-40B4-BE49-F238E27FC236}">
                <a16:creationId xmlns:a16="http://schemas.microsoft.com/office/drawing/2014/main" id="{06B38D51-A6B9-7CDF-E63E-2B27B9740A6E}"/>
              </a:ext>
            </a:extLst>
          </p:cNvPr>
          <p:cNvGrpSpPr/>
          <p:nvPr/>
        </p:nvGrpSpPr>
        <p:grpSpPr>
          <a:xfrm flipH="1">
            <a:off x="4952011" y="1128684"/>
            <a:ext cx="1026091" cy="855023"/>
            <a:chOff x="280194" y="1133611"/>
            <a:chExt cx="1026091" cy="855023"/>
          </a:xfrm>
        </p:grpSpPr>
        <p:sp>
          <p:nvSpPr>
            <p:cNvPr id="17" name="Isosceles Triangle 82">
              <a:extLst>
                <a:ext uri="{FF2B5EF4-FFF2-40B4-BE49-F238E27FC236}">
                  <a16:creationId xmlns:a16="http://schemas.microsoft.com/office/drawing/2014/main" id="{9B2CA88F-1F4E-61EE-E2C4-5EC5F48A5DB0}"/>
                </a:ext>
              </a:extLst>
            </p:cNvPr>
            <p:cNvSpPr/>
            <p:nvPr/>
          </p:nvSpPr>
          <p:spPr bwMode="gray">
            <a:xfrm rot="5400000">
              <a:off x="1110931" y="1471692"/>
              <a:ext cx="211847" cy="178861"/>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a:extLst>
                <a:ext uri="{FF2B5EF4-FFF2-40B4-BE49-F238E27FC236}">
                  <a16:creationId xmlns:a16="http://schemas.microsoft.com/office/drawing/2014/main" id="{DE31364A-D2F2-5EC7-9B00-671F00647675}"/>
                </a:ext>
              </a:extLst>
            </p:cNvPr>
            <p:cNvSpPr/>
            <p:nvPr/>
          </p:nvSpPr>
          <p:spPr bwMode="gray">
            <a:xfrm>
              <a:off x="280194" y="1133611"/>
              <a:ext cx="855023" cy="855023"/>
            </a:xfrm>
            <a:prstGeom prst="ellipse">
              <a:avLst/>
            </a:prstGeom>
            <a:solidFill>
              <a:schemeClr val="bg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9" name="Group 18">
            <a:extLst>
              <a:ext uri="{FF2B5EF4-FFF2-40B4-BE49-F238E27FC236}">
                <a16:creationId xmlns:a16="http://schemas.microsoft.com/office/drawing/2014/main" id="{DD3B1F32-9778-1F3C-1380-D330A35635BF}"/>
              </a:ext>
            </a:extLst>
          </p:cNvPr>
          <p:cNvGrpSpPr/>
          <p:nvPr/>
        </p:nvGrpSpPr>
        <p:grpSpPr>
          <a:xfrm rot="2700000" flipH="1">
            <a:off x="4207333" y="2613501"/>
            <a:ext cx="1026091" cy="855023"/>
            <a:chOff x="280194" y="1163300"/>
            <a:chExt cx="1026091" cy="855023"/>
          </a:xfrm>
        </p:grpSpPr>
        <p:sp>
          <p:nvSpPr>
            <p:cNvPr id="20" name="Isosceles Triangle 78">
              <a:extLst>
                <a:ext uri="{FF2B5EF4-FFF2-40B4-BE49-F238E27FC236}">
                  <a16:creationId xmlns:a16="http://schemas.microsoft.com/office/drawing/2014/main" id="{904EA9CF-34F5-6E2F-5FD4-3D72A101258B}"/>
                </a:ext>
              </a:extLst>
            </p:cNvPr>
            <p:cNvSpPr/>
            <p:nvPr/>
          </p:nvSpPr>
          <p:spPr bwMode="gray">
            <a:xfrm rot="5400000">
              <a:off x="1110931" y="1501381"/>
              <a:ext cx="211847" cy="178861"/>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Oval 20">
              <a:extLst>
                <a:ext uri="{FF2B5EF4-FFF2-40B4-BE49-F238E27FC236}">
                  <a16:creationId xmlns:a16="http://schemas.microsoft.com/office/drawing/2014/main" id="{D7B1EC4B-4436-9829-65F4-B72FC7DCAFE0}"/>
                </a:ext>
              </a:extLst>
            </p:cNvPr>
            <p:cNvSpPr/>
            <p:nvPr/>
          </p:nvSpPr>
          <p:spPr bwMode="gray">
            <a:xfrm>
              <a:off x="280194" y="1163300"/>
              <a:ext cx="855023" cy="855023"/>
            </a:xfrm>
            <a:prstGeom prst="ellipse">
              <a:avLst/>
            </a:prstGeom>
            <a:solidFill>
              <a:schemeClr val="bg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22" name="Text Placeholder 9">
            <a:extLst>
              <a:ext uri="{FF2B5EF4-FFF2-40B4-BE49-F238E27FC236}">
                <a16:creationId xmlns:a16="http://schemas.microsoft.com/office/drawing/2014/main" id="{8CE0887E-7D39-FB7C-4C7C-880BFADFBADB}"/>
              </a:ext>
            </a:extLst>
          </p:cNvPr>
          <p:cNvSpPr txBox="1">
            <a:spLocks/>
          </p:cNvSpPr>
          <p:nvPr/>
        </p:nvSpPr>
        <p:spPr bwMode="gray">
          <a:xfrm>
            <a:off x="2497463" y="4052476"/>
            <a:ext cx="1405874" cy="553998"/>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marR="0" lvl="0" indent="0" algn="ctr">
              <a:spcAft>
                <a:spcPts val="0"/>
              </a:spcAft>
              <a:buNone/>
            </a:pPr>
            <a:r>
              <a:rPr lang="en-US" sz="6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Who owns and drives your </a:t>
            </a:r>
            <a:r>
              <a:rPr lang="en-US" sz="600" dirty="0">
                <a:solidFill>
                  <a:srgbClr val="333E48"/>
                </a:solidFill>
                <a:latin typeface="Verdana" panose="020B0604030504040204" pitchFamily="34" charset="0"/>
                <a:ea typeface="Verdana" panose="020B0604030504040204" pitchFamily="34" charset="0"/>
                <a:cs typeface="Times New Roman" panose="02020603050405020304" pitchFamily="18" charset="0"/>
              </a:rPr>
              <a:t>talent and culture </a:t>
            </a:r>
            <a:r>
              <a:rPr lang="en-US" sz="600" dirty="0">
                <a:solidFill>
                  <a:srgbClr val="333E48"/>
                </a:solidFill>
                <a:effectLst/>
                <a:latin typeface="Verdana" panose="020B0604030504040204" pitchFamily="34" charset="0"/>
                <a:ea typeface="Verdana" panose="020B0604030504040204" pitchFamily="34" charset="0"/>
                <a:cs typeface="Times New Roman" panose="02020603050405020304" pitchFamily="18" charset="0"/>
              </a:rPr>
              <a:t>strategies? Is it the CHRO, CTO, CDO, or is it embedded across the organization? What is the corresponding accountability measurement structure?</a:t>
            </a:r>
          </a:p>
        </p:txBody>
      </p:sp>
      <p:sp>
        <p:nvSpPr>
          <p:cNvPr id="27" name="Oval 26">
            <a:extLst>
              <a:ext uri="{FF2B5EF4-FFF2-40B4-BE49-F238E27FC236}">
                <a16:creationId xmlns:a16="http://schemas.microsoft.com/office/drawing/2014/main" id="{1863C85A-EB0D-0AF7-52FE-9B34F5177745}"/>
              </a:ext>
            </a:extLst>
          </p:cNvPr>
          <p:cNvSpPr/>
          <p:nvPr/>
        </p:nvSpPr>
        <p:spPr bwMode="gray">
          <a:xfrm>
            <a:off x="2248148" y="847664"/>
            <a:ext cx="1904505" cy="190450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 Placeholder 9">
            <a:extLst>
              <a:ext uri="{FF2B5EF4-FFF2-40B4-BE49-F238E27FC236}">
                <a16:creationId xmlns:a16="http://schemas.microsoft.com/office/drawing/2014/main" id="{AE59757B-0CF7-AFC4-3AAC-BF4D73AA22F7}"/>
              </a:ext>
            </a:extLst>
          </p:cNvPr>
          <p:cNvSpPr txBox="1">
            <a:spLocks/>
          </p:cNvSpPr>
          <p:nvPr/>
        </p:nvSpPr>
        <p:spPr bwMode="gray">
          <a:xfrm>
            <a:off x="902507" y="3617958"/>
            <a:ext cx="1405874" cy="553998"/>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lgn="ctr">
              <a:buNone/>
            </a:pPr>
            <a:r>
              <a:rPr lang="en-US" sz="600" dirty="0">
                <a:effectLst/>
                <a:latin typeface="Verdana" panose="020B0604030504040204" pitchFamily="34" charset="0"/>
                <a:ea typeface="Verdana" panose="020B0604030504040204" pitchFamily="34" charset="0"/>
                <a:cs typeface="Times New Roman" panose="02020603050405020304" pitchFamily="18" charset="0"/>
              </a:rPr>
              <a:t>Are talent and culture initiatives driven by legal precedent or momentary special interests of leaders </a:t>
            </a:r>
            <a:r>
              <a:rPr lang="en-US" sz="600" dirty="0">
                <a:latin typeface="Verdana" panose="020B0604030504040204" pitchFamily="34" charset="0"/>
                <a:ea typeface="Verdana" panose="020B0604030504040204" pitchFamily="34" charset="0"/>
                <a:cs typeface="Times New Roman" panose="02020603050405020304" pitchFamily="18" charset="0"/>
              </a:rPr>
              <a:t>or </a:t>
            </a:r>
            <a:r>
              <a:rPr lang="en-US" sz="600" dirty="0">
                <a:effectLst/>
                <a:latin typeface="Verdana" panose="020B0604030504040204" pitchFamily="34" charset="0"/>
                <a:ea typeface="Verdana" panose="020B0604030504040204" pitchFamily="34" charset="0"/>
                <a:cs typeface="Times New Roman" panose="02020603050405020304" pitchFamily="18" charset="0"/>
              </a:rPr>
              <a:t>by a strategic plan to make progress on a defined set of known drivers of employee success?</a:t>
            </a:r>
            <a:endParaRPr lang="en-US" sz="600" b="1" dirty="0"/>
          </a:p>
        </p:txBody>
      </p:sp>
      <p:sp>
        <p:nvSpPr>
          <p:cNvPr id="30" name="Text Placeholder 9">
            <a:extLst>
              <a:ext uri="{FF2B5EF4-FFF2-40B4-BE49-F238E27FC236}">
                <a16:creationId xmlns:a16="http://schemas.microsoft.com/office/drawing/2014/main" id="{2AB1327A-F79F-8FAE-56BD-2AC886BC3412}"/>
              </a:ext>
            </a:extLst>
          </p:cNvPr>
          <p:cNvSpPr txBox="1">
            <a:spLocks/>
          </p:cNvSpPr>
          <p:nvPr/>
        </p:nvSpPr>
        <p:spPr bwMode="gray">
          <a:xfrm>
            <a:off x="200999" y="2068975"/>
            <a:ext cx="1274986" cy="553998"/>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lgn="ctr">
              <a:buNone/>
            </a:pPr>
            <a:r>
              <a:rPr lang="en-US" sz="600" dirty="0">
                <a:effectLst/>
                <a:latin typeface="Verdana" panose="020B0604030504040204" pitchFamily="34" charset="0"/>
                <a:ea typeface="Verdana" panose="020B0604030504040204" pitchFamily="34" charset="0"/>
                <a:cs typeface="Verdana" panose="020B0604030504040204" pitchFamily="34" charset="0"/>
              </a:rPr>
              <a:t>What do you know about your employee experience, especially across lines of difference, </a:t>
            </a:r>
            <a:br>
              <a:rPr lang="en-US" sz="600" dirty="0">
                <a:effectLst/>
                <a:latin typeface="Verdana" panose="020B0604030504040204" pitchFamily="34" charset="0"/>
                <a:ea typeface="Verdana" panose="020B0604030504040204" pitchFamily="34" charset="0"/>
                <a:cs typeface="Verdana" panose="020B0604030504040204" pitchFamily="34" charset="0"/>
              </a:rPr>
            </a:br>
            <a:r>
              <a:rPr lang="en-US" sz="600" dirty="0">
                <a:effectLst/>
                <a:latin typeface="Verdana" panose="020B0604030504040204" pitchFamily="34" charset="0"/>
                <a:ea typeface="Verdana" panose="020B0604030504040204" pitchFamily="34" charset="0"/>
                <a:cs typeface="Verdana" panose="020B0604030504040204" pitchFamily="34" charset="0"/>
              </a:rPr>
              <a:t>from representation data, engagement data, previous assessment data, etc.? </a:t>
            </a:r>
            <a:r>
              <a:rPr lang="en-US" sz="600" dirty="0">
                <a:solidFill>
                  <a:srgbClr val="333E48"/>
                </a:solidFill>
                <a:effectLst/>
                <a:latin typeface="Verdana" panose="020B0604030504040204" pitchFamily="34" charset="0"/>
                <a:ea typeface="Verdana" panose="020B0604030504040204" pitchFamily="34" charset="0"/>
                <a:cs typeface="Verdana" panose="020B0604030504040204" pitchFamily="34" charset="0"/>
              </a:rPr>
              <a:t> </a:t>
            </a:r>
          </a:p>
        </p:txBody>
      </p:sp>
      <p:sp>
        <p:nvSpPr>
          <p:cNvPr id="31" name="Text Placeholder 9">
            <a:extLst>
              <a:ext uri="{FF2B5EF4-FFF2-40B4-BE49-F238E27FC236}">
                <a16:creationId xmlns:a16="http://schemas.microsoft.com/office/drawing/2014/main" id="{B09E7D4F-95FD-C63B-EABF-001910A244B3}"/>
              </a:ext>
            </a:extLst>
          </p:cNvPr>
          <p:cNvSpPr txBox="1">
            <a:spLocks/>
          </p:cNvSpPr>
          <p:nvPr/>
        </p:nvSpPr>
        <p:spPr bwMode="gray">
          <a:xfrm>
            <a:off x="4161160" y="3620956"/>
            <a:ext cx="1265279" cy="553998"/>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lgn="ctr">
              <a:buNone/>
            </a:pPr>
            <a:r>
              <a:rPr lang="en-US" sz="600" dirty="0">
                <a:effectLst/>
                <a:latin typeface="Verdana" panose="020B0604030504040204" pitchFamily="34" charset="0"/>
                <a:ea typeface="Verdana" panose="020B0604030504040204" pitchFamily="34" charset="0"/>
                <a:cs typeface="Verdana" panose="020B0604030504040204" pitchFamily="34" charset="0"/>
              </a:rPr>
              <a:t>Does your senior leadership team understand the </a:t>
            </a:r>
            <a:r>
              <a:rPr lang="en-US" sz="600" dirty="0">
                <a:latin typeface="Verdana" panose="020B0604030504040204" pitchFamily="34" charset="0"/>
                <a:ea typeface="Verdana" panose="020B0604030504040204" pitchFamily="34" charset="0"/>
                <a:cs typeface="Verdana" panose="020B0604030504040204" pitchFamily="34" charset="0"/>
              </a:rPr>
              <a:t>talent and culture</a:t>
            </a:r>
            <a:r>
              <a:rPr lang="en-US" sz="600" dirty="0">
                <a:effectLst/>
                <a:latin typeface="Verdana" panose="020B0604030504040204" pitchFamily="34" charset="0"/>
                <a:ea typeface="Verdana" panose="020B0604030504040204" pitchFamily="34" charset="0"/>
                <a:cs typeface="Verdana" panose="020B0604030504040204" pitchFamily="34" charset="0"/>
              </a:rPr>
              <a:t> goals and are they motivated to take action, or are they looking to the CHRO, CTO, or CDO to make all the change? </a:t>
            </a:r>
            <a:endParaRPr lang="en-US" sz="600" dirty="0">
              <a:latin typeface="Verdana" panose="020B0604030504040204" pitchFamily="34" charset="0"/>
              <a:ea typeface="Verdana" panose="020B0604030504040204" pitchFamily="34" charset="0"/>
              <a:cs typeface="Verdana" panose="020B0604030504040204" pitchFamily="34" charset="0"/>
            </a:endParaRPr>
          </a:p>
        </p:txBody>
      </p:sp>
      <p:sp>
        <p:nvSpPr>
          <p:cNvPr id="32" name="Text Placeholder 9">
            <a:extLst>
              <a:ext uri="{FF2B5EF4-FFF2-40B4-BE49-F238E27FC236}">
                <a16:creationId xmlns:a16="http://schemas.microsoft.com/office/drawing/2014/main" id="{6D43BB61-422A-773F-51ED-D5CAE1C6DF6D}"/>
              </a:ext>
            </a:extLst>
          </p:cNvPr>
          <p:cNvSpPr txBox="1">
            <a:spLocks/>
          </p:cNvSpPr>
          <p:nvPr/>
        </p:nvSpPr>
        <p:spPr bwMode="gray">
          <a:xfrm>
            <a:off x="4964525" y="2069912"/>
            <a:ext cx="1169551" cy="553998"/>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lgn="ctr">
              <a:buNone/>
            </a:pPr>
            <a:r>
              <a:rPr lang="en-US" sz="600" dirty="0">
                <a:effectLst/>
                <a:latin typeface="Verdana" panose="020B0604030504040204" pitchFamily="34" charset="0"/>
                <a:ea typeface="Verdana" panose="020B0604030504040204" pitchFamily="34" charset="0"/>
                <a:cs typeface="Verdana" panose="020B0604030504040204" pitchFamily="34" charset="0"/>
              </a:rPr>
              <a:t>Are there any stubborn culture problems that you have tried to solve but have not been able to? Are you able to properly isolate the cause of the problem? </a:t>
            </a:r>
            <a:endParaRPr lang="en-US" sz="600" dirty="0">
              <a:latin typeface="Verdana" panose="020B0604030504040204" pitchFamily="34" charset="0"/>
              <a:ea typeface="Verdana" panose="020B0604030504040204" pitchFamily="34" charset="0"/>
              <a:cs typeface="Verdana" panose="020B0604030504040204" pitchFamily="34" charset="0"/>
            </a:endParaRPr>
          </a:p>
        </p:txBody>
      </p:sp>
      <p:sp>
        <p:nvSpPr>
          <p:cNvPr id="33" name="Text Placeholder 9">
            <a:extLst>
              <a:ext uri="{FF2B5EF4-FFF2-40B4-BE49-F238E27FC236}">
                <a16:creationId xmlns:a16="http://schemas.microsoft.com/office/drawing/2014/main" id="{0911B85C-9891-AD7B-A78A-E69F8DC499D6}"/>
              </a:ext>
            </a:extLst>
          </p:cNvPr>
          <p:cNvSpPr txBox="1">
            <a:spLocks/>
          </p:cNvSpPr>
          <p:nvPr/>
        </p:nvSpPr>
        <p:spPr bwMode="gray">
          <a:xfrm>
            <a:off x="2561882" y="1453668"/>
            <a:ext cx="1277036" cy="692497"/>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lgn="ctr">
              <a:buNone/>
            </a:pPr>
            <a:r>
              <a:rPr lang="en-US" b="1" dirty="0">
                <a:solidFill>
                  <a:schemeClr val="bg1"/>
                </a:solidFill>
              </a:rPr>
              <a:t>Leaders Should Investigate These 5 Areas When Building a Talent Strategy</a:t>
            </a:r>
            <a:endParaRPr lang="en-US" dirty="0">
              <a:solidFill>
                <a:schemeClr val="bg1"/>
              </a:solidFill>
            </a:endParaRPr>
          </a:p>
        </p:txBody>
      </p:sp>
      <p:sp>
        <p:nvSpPr>
          <p:cNvPr id="34" name="TextBox 33">
            <a:extLst>
              <a:ext uri="{FF2B5EF4-FFF2-40B4-BE49-F238E27FC236}">
                <a16:creationId xmlns:a16="http://schemas.microsoft.com/office/drawing/2014/main" id="{D1BD84FD-C7EC-670D-D696-BDA5E873C76E}"/>
              </a:ext>
            </a:extLst>
          </p:cNvPr>
          <p:cNvSpPr txBox="1"/>
          <p:nvPr/>
        </p:nvSpPr>
        <p:spPr>
          <a:xfrm>
            <a:off x="572394" y="1434424"/>
            <a:ext cx="532197" cy="276999"/>
          </a:xfrm>
          <a:prstGeom prst="rect">
            <a:avLst/>
          </a:prstGeom>
          <a:noFill/>
        </p:spPr>
        <p:txBody>
          <a:bodyPr wrap="none" lIns="0" tIns="0" rIns="0" bIns="0" rtlCol="0">
            <a:spAutoFit/>
          </a:bodyPr>
          <a:lstStyle/>
          <a:p>
            <a:pPr algn="ctr">
              <a:spcBef>
                <a:spcPts val="500"/>
              </a:spcBef>
            </a:pPr>
            <a:r>
              <a:rPr lang="en-US" sz="900" b="1" dirty="0"/>
              <a:t>Current </a:t>
            </a:r>
            <a:br>
              <a:rPr lang="en-US" sz="900" b="1" dirty="0"/>
            </a:br>
            <a:r>
              <a:rPr lang="en-US" sz="900" b="1" dirty="0"/>
              <a:t>State</a:t>
            </a:r>
          </a:p>
        </p:txBody>
      </p:sp>
      <p:sp>
        <p:nvSpPr>
          <p:cNvPr id="35" name="TextBox 34">
            <a:extLst>
              <a:ext uri="{FF2B5EF4-FFF2-40B4-BE49-F238E27FC236}">
                <a16:creationId xmlns:a16="http://schemas.microsoft.com/office/drawing/2014/main" id="{6D8E7E83-F0BE-03A4-41E8-0086D8F49210}"/>
              </a:ext>
            </a:extLst>
          </p:cNvPr>
          <p:cNvSpPr txBox="1"/>
          <p:nvPr/>
        </p:nvSpPr>
        <p:spPr>
          <a:xfrm>
            <a:off x="1262402" y="3027704"/>
            <a:ext cx="686085" cy="138499"/>
          </a:xfrm>
          <a:prstGeom prst="rect">
            <a:avLst/>
          </a:prstGeom>
          <a:noFill/>
        </p:spPr>
        <p:txBody>
          <a:bodyPr wrap="none" lIns="0" tIns="0" rIns="0" bIns="0" rtlCol="0">
            <a:spAutoFit/>
          </a:bodyPr>
          <a:lstStyle/>
          <a:p>
            <a:pPr algn="ctr">
              <a:spcBef>
                <a:spcPts val="500"/>
              </a:spcBef>
            </a:pPr>
            <a:r>
              <a:rPr lang="en-US" sz="900" b="1" dirty="0"/>
              <a:t>Motivation</a:t>
            </a:r>
          </a:p>
        </p:txBody>
      </p:sp>
      <p:sp>
        <p:nvSpPr>
          <p:cNvPr id="36" name="TextBox 35">
            <a:extLst>
              <a:ext uri="{FF2B5EF4-FFF2-40B4-BE49-F238E27FC236}">
                <a16:creationId xmlns:a16="http://schemas.microsoft.com/office/drawing/2014/main" id="{875DC920-60E6-92CF-3BF7-2A05F52FF6F8}"/>
              </a:ext>
            </a:extLst>
          </p:cNvPr>
          <p:cNvSpPr txBox="1"/>
          <p:nvPr/>
        </p:nvSpPr>
        <p:spPr>
          <a:xfrm>
            <a:off x="2830908" y="3474451"/>
            <a:ext cx="738985" cy="138499"/>
          </a:xfrm>
          <a:prstGeom prst="rect">
            <a:avLst/>
          </a:prstGeom>
          <a:noFill/>
        </p:spPr>
        <p:txBody>
          <a:bodyPr wrap="none" lIns="0" tIns="0" rIns="0" bIns="0" rtlCol="0">
            <a:spAutoFit/>
          </a:bodyPr>
          <a:lstStyle/>
          <a:p>
            <a:pPr algn="ctr">
              <a:spcBef>
                <a:spcPts val="500"/>
              </a:spcBef>
            </a:pPr>
            <a:r>
              <a:rPr lang="en-US" sz="900" b="1" dirty="0"/>
              <a:t> Ownership</a:t>
            </a:r>
          </a:p>
        </p:txBody>
      </p:sp>
      <p:sp>
        <p:nvSpPr>
          <p:cNvPr id="37" name="TextBox 36">
            <a:extLst>
              <a:ext uri="{FF2B5EF4-FFF2-40B4-BE49-F238E27FC236}">
                <a16:creationId xmlns:a16="http://schemas.microsoft.com/office/drawing/2014/main" id="{73177BB2-E5BE-13CA-242C-7379FFC2BB59}"/>
              </a:ext>
            </a:extLst>
          </p:cNvPr>
          <p:cNvSpPr txBox="1"/>
          <p:nvPr/>
        </p:nvSpPr>
        <p:spPr>
          <a:xfrm>
            <a:off x="4417094" y="2965738"/>
            <a:ext cx="753411" cy="276999"/>
          </a:xfrm>
          <a:prstGeom prst="rect">
            <a:avLst/>
          </a:prstGeom>
          <a:noFill/>
        </p:spPr>
        <p:txBody>
          <a:bodyPr wrap="none" lIns="0" tIns="0" rIns="0" bIns="0" rtlCol="0">
            <a:spAutoFit/>
          </a:bodyPr>
          <a:lstStyle/>
          <a:p>
            <a:pPr algn="ctr">
              <a:spcBef>
                <a:spcPts val="500"/>
              </a:spcBef>
            </a:pPr>
            <a:r>
              <a:rPr lang="en-US" sz="900" b="1" dirty="0"/>
              <a:t> Leadership</a:t>
            </a:r>
            <a:br>
              <a:rPr lang="en-US" sz="900" b="1" dirty="0"/>
            </a:br>
            <a:r>
              <a:rPr lang="en-US" sz="900" b="1" dirty="0"/>
              <a:t>Alignment</a:t>
            </a:r>
          </a:p>
        </p:txBody>
      </p:sp>
      <p:sp>
        <p:nvSpPr>
          <p:cNvPr id="38" name="TextBox 37">
            <a:extLst>
              <a:ext uri="{FF2B5EF4-FFF2-40B4-BE49-F238E27FC236}">
                <a16:creationId xmlns:a16="http://schemas.microsoft.com/office/drawing/2014/main" id="{D11ACE66-0A13-98B4-54EE-5F872DC4C348}"/>
              </a:ext>
            </a:extLst>
          </p:cNvPr>
          <p:cNvSpPr txBox="1"/>
          <p:nvPr/>
        </p:nvSpPr>
        <p:spPr>
          <a:xfrm>
            <a:off x="5347321" y="1489604"/>
            <a:ext cx="403958" cy="138499"/>
          </a:xfrm>
          <a:prstGeom prst="rect">
            <a:avLst/>
          </a:prstGeom>
          <a:noFill/>
        </p:spPr>
        <p:txBody>
          <a:bodyPr wrap="none" lIns="0" tIns="0" rIns="0" bIns="0" rtlCol="0">
            <a:spAutoFit/>
          </a:bodyPr>
          <a:lstStyle/>
          <a:p>
            <a:pPr algn="ctr">
              <a:spcBef>
                <a:spcPts val="500"/>
              </a:spcBef>
            </a:pPr>
            <a:r>
              <a:rPr lang="en-US" sz="900" b="1" dirty="0"/>
              <a:t> Effort</a:t>
            </a:r>
          </a:p>
        </p:txBody>
      </p:sp>
    </p:spTree>
    <p:extLst>
      <p:ext uri="{BB962C8B-B14F-4D97-AF65-F5344CB8AC3E}">
        <p14:creationId xmlns:p14="http://schemas.microsoft.com/office/powerpoint/2010/main" val="709941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 grpId="0"/>
      <p:bldP spid="30" grpId="0"/>
      <p:bldP spid="31" grpId="0"/>
      <p:bldP spid="32" grpId="0"/>
      <p:bldP spid="34" grpId="0"/>
      <p:bldP spid="35" grpId="0"/>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412BE-03EC-262C-365C-D1FFBE668BC4}"/>
              </a:ext>
            </a:extLst>
          </p:cNvPr>
          <p:cNvSpPr>
            <a:spLocks noGrp="1"/>
          </p:cNvSpPr>
          <p:nvPr>
            <p:ph type="title"/>
          </p:nvPr>
        </p:nvSpPr>
        <p:spPr>
          <a:xfrm>
            <a:off x="4965469" y="0"/>
            <a:ext cx="893377" cy="335667"/>
          </a:xfrm>
        </p:spPr>
        <p:txBody>
          <a:bodyPr/>
          <a:lstStyle/>
          <a:p>
            <a:r>
              <a:rPr lang="en-US" dirty="0"/>
              <a:t>roadmap</a:t>
            </a:r>
          </a:p>
        </p:txBody>
      </p:sp>
      <p:sp>
        <p:nvSpPr>
          <p:cNvPr id="27" name="Text Placeholder 2">
            <a:extLst>
              <a:ext uri="{FF2B5EF4-FFF2-40B4-BE49-F238E27FC236}">
                <a16:creationId xmlns:a16="http://schemas.microsoft.com/office/drawing/2014/main" id="{A4DC40E1-9906-2300-FE92-27CAE9D29688}"/>
              </a:ext>
            </a:extLst>
          </p:cNvPr>
          <p:cNvSpPr>
            <a:spLocks noGrp="1"/>
          </p:cNvSpPr>
          <p:nvPr>
            <p:ph type="body" sz="quarter" idx="25"/>
          </p:nvPr>
        </p:nvSpPr>
        <p:spPr>
          <a:xfrm>
            <a:off x="863781" y="1561444"/>
            <a:ext cx="274320" cy="276999"/>
          </a:xfrm>
        </p:spPr>
        <p:txBody>
          <a:bodyPr/>
          <a:lstStyle/>
          <a:p>
            <a:r>
              <a:rPr lang="en-US" dirty="0"/>
              <a:t>1</a:t>
            </a:r>
          </a:p>
        </p:txBody>
      </p:sp>
      <p:sp>
        <p:nvSpPr>
          <p:cNvPr id="28" name="Text Placeholder 3">
            <a:extLst>
              <a:ext uri="{FF2B5EF4-FFF2-40B4-BE49-F238E27FC236}">
                <a16:creationId xmlns:a16="http://schemas.microsoft.com/office/drawing/2014/main" id="{1F03F943-1C64-663C-395E-4E1164A8F178}"/>
              </a:ext>
            </a:extLst>
          </p:cNvPr>
          <p:cNvSpPr>
            <a:spLocks noGrp="1"/>
          </p:cNvSpPr>
          <p:nvPr>
            <p:ph type="body" sz="quarter" idx="13"/>
          </p:nvPr>
        </p:nvSpPr>
        <p:spPr>
          <a:xfrm>
            <a:off x="1363151" y="1625054"/>
            <a:ext cx="3749041" cy="138499"/>
          </a:xfrm>
        </p:spPr>
        <p:txBody>
          <a:bodyPr/>
          <a:lstStyle/>
          <a:p>
            <a:r>
              <a:rPr lang="en-US" sz="900" dirty="0">
                <a:latin typeface="+mn-lt"/>
              </a:rPr>
              <a:t>The Current State of Long-Term Progress on Talent Objectives</a:t>
            </a:r>
          </a:p>
        </p:txBody>
      </p:sp>
      <p:sp>
        <p:nvSpPr>
          <p:cNvPr id="29" name="Text Placeholder 4">
            <a:extLst>
              <a:ext uri="{FF2B5EF4-FFF2-40B4-BE49-F238E27FC236}">
                <a16:creationId xmlns:a16="http://schemas.microsoft.com/office/drawing/2014/main" id="{9ADFDC0D-81D9-E842-16C5-04B88D5CF331}"/>
              </a:ext>
            </a:extLst>
          </p:cNvPr>
          <p:cNvSpPr>
            <a:spLocks noGrp="1"/>
          </p:cNvSpPr>
          <p:nvPr>
            <p:ph type="body" sz="quarter" idx="17"/>
          </p:nvPr>
        </p:nvSpPr>
        <p:spPr>
          <a:xfrm>
            <a:off x="863781" y="2143494"/>
            <a:ext cx="274320" cy="276999"/>
          </a:xfrm>
        </p:spPr>
        <p:txBody>
          <a:bodyPr/>
          <a:lstStyle/>
          <a:p>
            <a:r>
              <a:rPr lang="en-US" dirty="0"/>
              <a:t>2</a:t>
            </a:r>
          </a:p>
        </p:txBody>
      </p:sp>
      <p:sp>
        <p:nvSpPr>
          <p:cNvPr id="30" name="Text Placeholder 5">
            <a:extLst>
              <a:ext uri="{FF2B5EF4-FFF2-40B4-BE49-F238E27FC236}">
                <a16:creationId xmlns:a16="http://schemas.microsoft.com/office/drawing/2014/main" id="{EB0A1948-4BCA-CEC5-2C3A-7FA427A7548C}"/>
              </a:ext>
            </a:extLst>
          </p:cNvPr>
          <p:cNvSpPr>
            <a:spLocks noGrp="1"/>
          </p:cNvSpPr>
          <p:nvPr>
            <p:ph type="body" sz="quarter" idx="18"/>
          </p:nvPr>
        </p:nvSpPr>
        <p:spPr>
          <a:xfrm>
            <a:off x="1363152" y="2212744"/>
            <a:ext cx="3602317" cy="138499"/>
          </a:xfrm>
        </p:spPr>
        <p:txBody>
          <a:bodyPr/>
          <a:lstStyle/>
          <a:p>
            <a:r>
              <a:rPr lang="en-US" dirty="0"/>
              <a:t>Moving From a Selective to an Informed Talent Strategy</a:t>
            </a:r>
          </a:p>
        </p:txBody>
      </p:sp>
      <p:sp>
        <p:nvSpPr>
          <p:cNvPr id="31" name="Text Placeholder 6">
            <a:extLst>
              <a:ext uri="{FF2B5EF4-FFF2-40B4-BE49-F238E27FC236}">
                <a16:creationId xmlns:a16="http://schemas.microsoft.com/office/drawing/2014/main" id="{779AC05F-0F7F-E727-B42C-55579B735A47}"/>
              </a:ext>
            </a:extLst>
          </p:cNvPr>
          <p:cNvSpPr>
            <a:spLocks noGrp="1"/>
          </p:cNvSpPr>
          <p:nvPr>
            <p:ph type="body" sz="quarter" idx="19"/>
          </p:nvPr>
        </p:nvSpPr>
        <p:spPr>
          <a:xfrm>
            <a:off x="863781" y="2725544"/>
            <a:ext cx="274320" cy="276999"/>
          </a:xfrm>
        </p:spPr>
        <p:txBody>
          <a:bodyPr/>
          <a:lstStyle/>
          <a:p>
            <a:r>
              <a:rPr lang="en-US" dirty="0"/>
              <a:t>3</a:t>
            </a:r>
          </a:p>
        </p:txBody>
      </p:sp>
      <p:sp>
        <p:nvSpPr>
          <p:cNvPr id="32" name="Text Placeholder 7">
            <a:extLst>
              <a:ext uri="{FF2B5EF4-FFF2-40B4-BE49-F238E27FC236}">
                <a16:creationId xmlns:a16="http://schemas.microsoft.com/office/drawing/2014/main" id="{A3539BA2-739F-A820-EB7D-66A8BEB4DE22}"/>
              </a:ext>
            </a:extLst>
          </p:cNvPr>
          <p:cNvSpPr>
            <a:spLocks noGrp="1"/>
          </p:cNvSpPr>
          <p:nvPr>
            <p:ph type="body" sz="quarter" idx="20"/>
          </p:nvPr>
        </p:nvSpPr>
        <p:spPr>
          <a:xfrm>
            <a:off x="1363152" y="2740933"/>
            <a:ext cx="3749040" cy="246221"/>
          </a:xfrm>
        </p:spPr>
        <p:txBody>
          <a:bodyPr/>
          <a:lstStyle/>
          <a:p>
            <a:r>
              <a:rPr lang="en-US" sz="1600" dirty="0">
                <a:latin typeface="+mj-lt"/>
              </a:rPr>
              <a:t>A New Approach to Employee Listening</a:t>
            </a:r>
          </a:p>
        </p:txBody>
      </p:sp>
    </p:spTree>
    <p:extLst>
      <p:ext uri="{BB962C8B-B14F-4D97-AF65-F5344CB8AC3E}">
        <p14:creationId xmlns:p14="http://schemas.microsoft.com/office/powerpoint/2010/main" val="2775612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31">
            <a:extLst>
              <a:ext uri="{FF2B5EF4-FFF2-40B4-BE49-F238E27FC236}">
                <a16:creationId xmlns:a16="http://schemas.microsoft.com/office/drawing/2014/main" id="{AA743577-A384-F641-A379-4A781CDC529A}"/>
              </a:ext>
            </a:extLst>
          </p:cNvPr>
          <p:cNvGraphicFramePr>
            <a:graphicFrameLocks noGrp="1"/>
          </p:cNvGraphicFramePr>
          <p:nvPr/>
        </p:nvGraphicFramePr>
        <p:xfrm>
          <a:off x="398637" y="1050370"/>
          <a:ext cx="5591287" cy="3308760"/>
        </p:xfrm>
        <a:graphic>
          <a:graphicData uri="http://schemas.openxmlformats.org/drawingml/2006/table">
            <a:tbl>
              <a:tblPr firstRow="1" bandRow="1">
                <a:tableStyleId>{3B4B98B0-60AC-42C2-AFA5-B58CD77FA1E5}</a:tableStyleId>
              </a:tblPr>
              <a:tblGrid>
                <a:gridCol w="960120">
                  <a:extLst>
                    <a:ext uri="{9D8B030D-6E8A-4147-A177-3AD203B41FA5}">
                      <a16:colId xmlns:a16="http://schemas.microsoft.com/office/drawing/2014/main" val="339531173"/>
                    </a:ext>
                  </a:extLst>
                </a:gridCol>
                <a:gridCol w="1355464">
                  <a:extLst>
                    <a:ext uri="{9D8B030D-6E8A-4147-A177-3AD203B41FA5}">
                      <a16:colId xmlns:a16="http://schemas.microsoft.com/office/drawing/2014/main" val="3763738347"/>
                    </a:ext>
                  </a:extLst>
                </a:gridCol>
                <a:gridCol w="1524896">
                  <a:extLst>
                    <a:ext uri="{9D8B030D-6E8A-4147-A177-3AD203B41FA5}">
                      <a16:colId xmlns:a16="http://schemas.microsoft.com/office/drawing/2014/main" val="4205789294"/>
                    </a:ext>
                  </a:extLst>
                </a:gridCol>
                <a:gridCol w="1750807">
                  <a:extLst>
                    <a:ext uri="{9D8B030D-6E8A-4147-A177-3AD203B41FA5}">
                      <a16:colId xmlns:a16="http://schemas.microsoft.com/office/drawing/2014/main" val="2377024401"/>
                    </a:ext>
                  </a:extLst>
                </a:gridCol>
              </a:tblGrid>
              <a:tr h="367640">
                <a:tc>
                  <a:txBody>
                    <a:bodyPr/>
                    <a:lstStyle/>
                    <a:p>
                      <a:endParaRPr lang="en-US" sz="600" dirty="0"/>
                    </a:p>
                  </a:txBody>
                  <a:tcPr marL="56478" marR="56478"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b="1" dirty="0"/>
                        <a:t>Engagement Surveys </a:t>
                      </a:r>
                    </a:p>
                  </a:txBody>
                  <a:tcPr marL="395344" marR="28239"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b="1" dirty="0"/>
                        <a:t>Focus Groups </a:t>
                      </a:r>
                    </a:p>
                  </a:txBody>
                  <a:tcPr marL="395344" marR="28239"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endParaRPr lang="en-US" sz="600" b="1" dirty="0"/>
                    </a:p>
                  </a:txBody>
                  <a:tcPr marL="395344" marR="28239" marT="28239" marB="28239" anchor="ctr"/>
                </a:tc>
                <a:extLst>
                  <a:ext uri="{0D108BD9-81ED-4DB2-BD59-A6C34878D82A}">
                    <a16:rowId xmlns:a16="http://schemas.microsoft.com/office/drawing/2014/main" val="540560877"/>
                  </a:ext>
                </a:extLst>
              </a:tr>
              <a:tr h="367640">
                <a:tc>
                  <a:txBody>
                    <a:bodyPr/>
                    <a:lstStyle/>
                    <a:p>
                      <a:pPr>
                        <a:spcBef>
                          <a:spcPts val="500"/>
                        </a:spcBef>
                      </a:pPr>
                      <a:r>
                        <a:rPr lang="en-US" sz="600" b="1" dirty="0"/>
                        <a:t>Anonymity </a:t>
                      </a:r>
                    </a:p>
                  </a:txBody>
                  <a:tcPr marL="56478" marR="56478" marT="28239" marB="28239" anchor="ctr"/>
                </a:tc>
                <a:tc>
                  <a:txBody>
                    <a:bodyPr/>
                    <a:lstStyle/>
                    <a:p>
                      <a:pPr>
                        <a:spcBef>
                          <a:spcPts val="500"/>
                        </a:spcBef>
                      </a:pPr>
                      <a:r>
                        <a:rPr lang="en-US" sz="600" dirty="0"/>
                        <a:t>Uncertain anonymity</a:t>
                      </a:r>
                    </a:p>
                  </a:txBody>
                  <a:tcPr marL="395344" marR="28239" marT="28239" marB="28239" anchor="ctr"/>
                </a:tc>
                <a:tc>
                  <a:txBody>
                    <a:bodyPr/>
                    <a:lstStyle/>
                    <a:p>
                      <a:pPr>
                        <a:spcBef>
                          <a:spcPts val="500"/>
                        </a:spcBef>
                      </a:pPr>
                      <a:r>
                        <a:rPr lang="en-US" sz="600" dirty="0"/>
                        <a:t>Not anonymous   </a:t>
                      </a:r>
                    </a:p>
                  </a:txBody>
                  <a:tcPr marL="395344" marR="28239"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endParaRPr lang="en-US" sz="600" dirty="0"/>
                    </a:p>
                  </a:txBody>
                  <a:tcPr marL="395344" marR="28239" marT="28239" marB="28239" anchor="ctr"/>
                </a:tc>
                <a:extLst>
                  <a:ext uri="{0D108BD9-81ED-4DB2-BD59-A6C34878D82A}">
                    <a16:rowId xmlns:a16="http://schemas.microsoft.com/office/drawing/2014/main" val="838706710"/>
                  </a:ext>
                </a:extLst>
              </a:tr>
              <a:tr h="367640">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b="1" dirty="0"/>
                        <a:t>Completeness of Methodology </a:t>
                      </a:r>
                    </a:p>
                  </a:txBody>
                  <a:tcPr marL="56478" marR="56478" marT="28239" marB="28239" anchor="ctr"/>
                </a:tc>
                <a:tc>
                  <a:txBody>
                    <a:bodyPr/>
                    <a:lstStyle/>
                    <a:p>
                      <a:pPr>
                        <a:spcBef>
                          <a:spcPts val="500"/>
                        </a:spcBef>
                      </a:pPr>
                      <a:r>
                        <a:rPr lang="en-US" sz="600" dirty="0"/>
                        <a:t>Quantitative   </a:t>
                      </a:r>
                    </a:p>
                  </a:txBody>
                  <a:tcPr marL="395344" marR="28239" marT="28239" marB="28239" anchor="ctr"/>
                </a:tc>
                <a:tc>
                  <a:txBody>
                    <a:bodyPr/>
                    <a:lstStyle/>
                    <a:p>
                      <a:pPr>
                        <a:spcBef>
                          <a:spcPts val="500"/>
                        </a:spcBef>
                      </a:pPr>
                      <a:r>
                        <a:rPr lang="en-US" sz="600" dirty="0"/>
                        <a:t>Qualitative   </a:t>
                      </a:r>
                    </a:p>
                  </a:txBody>
                  <a:tcPr marL="395344" marR="28239" marT="28239" marB="28239" anchor="ctr"/>
                </a:tc>
                <a:tc>
                  <a:txBody>
                    <a:bodyPr/>
                    <a:lstStyle/>
                    <a:p>
                      <a:pPr>
                        <a:spcBef>
                          <a:spcPts val="500"/>
                        </a:spcBef>
                      </a:pPr>
                      <a:endParaRPr lang="en-US" sz="600" dirty="0"/>
                    </a:p>
                  </a:txBody>
                  <a:tcPr marL="395344" marR="28239" marT="28239" marB="28239" anchor="ctr"/>
                </a:tc>
                <a:extLst>
                  <a:ext uri="{0D108BD9-81ED-4DB2-BD59-A6C34878D82A}">
                    <a16:rowId xmlns:a16="http://schemas.microsoft.com/office/drawing/2014/main" val="858181685"/>
                  </a:ext>
                </a:extLst>
              </a:tr>
              <a:tr h="367640">
                <a:tc>
                  <a:txBody>
                    <a:bodyPr/>
                    <a:lstStyle/>
                    <a:p>
                      <a:pPr>
                        <a:spcBef>
                          <a:spcPts val="500"/>
                        </a:spcBef>
                      </a:pPr>
                      <a:r>
                        <a:rPr lang="en-US" sz="600" b="1" dirty="0"/>
                        <a:t>Depth of Insight </a:t>
                      </a:r>
                    </a:p>
                  </a:txBody>
                  <a:tcPr marL="56478" marR="56478"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dirty="0"/>
                        <a:t>Low: You get what </a:t>
                      </a:r>
                      <a:br>
                        <a:rPr lang="en-US" sz="600" dirty="0"/>
                      </a:br>
                      <a:r>
                        <a:rPr lang="en-US" sz="600" dirty="0"/>
                        <a:t>you get/inability to follow-up</a:t>
                      </a:r>
                    </a:p>
                  </a:txBody>
                  <a:tcPr marL="395344" marR="28239" marT="28239" marB="28239" anchor="ctr"/>
                </a:tc>
                <a:tc>
                  <a:txBody>
                    <a:bodyPr/>
                    <a:lstStyle/>
                    <a:p>
                      <a:pPr>
                        <a:spcBef>
                          <a:spcPts val="500"/>
                        </a:spcBef>
                      </a:pPr>
                      <a:r>
                        <a:rPr lang="en-US" sz="600" dirty="0"/>
                        <a:t>Low: Inability to collect quantitative data</a:t>
                      </a:r>
                    </a:p>
                  </a:txBody>
                  <a:tcPr marL="395344" marR="28239" marT="28239" marB="28239" anchor="ctr"/>
                </a:tc>
                <a:tc>
                  <a:txBody>
                    <a:bodyPr/>
                    <a:lstStyle/>
                    <a:p>
                      <a:pPr>
                        <a:spcBef>
                          <a:spcPts val="500"/>
                        </a:spcBef>
                      </a:pPr>
                      <a:endParaRPr lang="en-US" sz="600" dirty="0"/>
                    </a:p>
                  </a:txBody>
                  <a:tcPr marL="395344" marR="28239" marT="28239" marB="28239" anchor="ctr"/>
                </a:tc>
                <a:extLst>
                  <a:ext uri="{0D108BD9-81ED-4DB2-BD59-A6C34878D82A}">
                    <a16:rowId xmlns:a16="http://schemas.microsoft.com/office/drawing/2014/main" val="2440159730"/>
                  </a:ext>
                </a:extLst>
              </a:tr>
              <a:tr h="367640">
                <a:tc>
                  <a:txBody>
                    <a:bodyPr/>
                    <a:lstStyle/>
                    <a:p>
                      <a:pPr>
                        <a:spcBef>
                          <a:spcPts val="500"/>
                        </a:spcBef>
                      </a:pPr>
                      <a:r>
                        <a:rPr lang="en-US" sz="600" b="1" dirty="0"/>
                        <a:t>Reach </a:t>
                      </a:r>
                    </a:p>
                  </a:txBody>
                  <a:tcPr marL="56478" marR="56478" marT="28239" marB="28239" anchor="ctr"/>
                </a:tc>
                <a:tc>
                  <a:txBody>
                    <a:bodyPr/>
                    <a:lstStyle/>
                    <a:p>
                      <a:pPr>
                        <a:spcBef>
                          <a:spcPts val="500"/>
                        </a:spcBef>
                      </a:pPr>
                      <a:r>
                        <a:rPr lang="en-US" sz="600" dirty="0"/>
                        <a:t>Wide Reach </a:t>
                      </a:r>
                    </a:p>
                  </a:txBody>
                  <a:tcPr marL="395344" marR="28239" marT="28239" marB="28239" anchor="ctr"/>
                </a:tc>
                <a:tc>
                  <a:txBody>
                    <a:bodyPr/>
                    <a:lstStyle/>
                    <a:p>
                      <a:pPr>
                        <a:spcBef>
                          <a:spcPts val="500"/>
                        </a:spcBef>
                      </a:pPr>
                      <a:r>
                        <a:rPr lang="en-US" sz="600" dirty="0"/>
                        <a:t>Narrow Reach </a:t>
                      </a:r>
                    </a:p>
                  </a:txBody>
                  <a:tcPr marL="395344" marR="28239" marT="28239" marB="28239" anchor="ctr"/>
                </a:tc>
                <a:tc>
                  <a:txBody>
                    <a:bodyPr/>
                    <a:lstStyle/>
                    <a:p>
                      <a:pPr>
                        <a:spcBef>
                          <a:spcPts val="500"/>
                        </a:spcBef>
                      </a:pPr>
                      <a:endParaRPr lang="en-US" sz="600" dirty="0"/>
                    </a:p>
                  </a:txBody>
                  <a:tcPr marL="395344" marR="28239" marT="28239" marB="28239" anchor="ctr"/>
                </a:tc>
                <a:extLst>
                  <a:ext uri="{0D108BD9-81ED-4DB2-BD59-A6C34878D82A}">
                    <a16:rowId xmlns:a16="http://schemas.microsoft.com/office/drawing/2014/main" val="1796879875"/>
                  </a:ext>
                </a:extLst>
              </a:tr>
              <a:tr h="367640">
                <a:tc>
                  <a:txBody>
                    <a:bodyPr/>
                    <a:lstStyle/>
                    <a:p>
                      <a:pPr>
                        <a:spcBef>
                          <a:spcPts val="500"/>
                        </a:spcBef>
                      </a:pPr>
                      <a:r>
                        <a:rPr lang="en-US" sz="600" b="1" dirty="0"/>
                        <a:t>Personalization</a:t>
                      </a:r>
                    </a:p>
                  </a:txBody>
                  <a:tcPr marL="56478" marR="56478" marT="28239" marB="28239" anchor="ctr"/>
                </a:tc>
                <a:tc>
                  <a:txBody>
                    <a:bodyPr/>
                    <a:lstStyle/>
                    <a:p>
                      <a:pPr>
                        <a:spcBef>
                          <a:spcPts val="500"/>
                        </a:spcBef>
                      </a:pPr>
                      <a:r>
                        <a:rPr lang="en-US" sz="600" dirty="0"/>
                        <a:t>Cannot personalize </a:t>
                      </a:r>
                    </a:p>
                  </a:txBody>
                  <a:tcPr marL="395344" marR="28239" marT="28239" marB="28239" anchor="ctr"/>
                </a:tc>
                <a:tc>
                  <a:txBody>
                    <a:bodyPr/>
                    <a:lstStyle/>
                    <a:p>
                      <a:pPr>
                        <a:spcBef>
                          <a:spcPts val="500"/>
                        </a:spcBef>
                      </a:pPr>
                      <a:r>
                        <a:rPr lang="en-US" sz="600" dirty="0"/>
                        <a:t>Can personalize, but cannot scale </a:t>
                      </a:r>
                    </a:p>
                  </a:txBody>
                  <a:tcPr marL="395344" marR="28239" marT="28239" marB="28239" anchor="ctr"/>
                </a:tc>
                <a:tc>
                  <a:txBody>
                    <a:bodyPr/>
                    <a:lstStyle/>
                    <a:p>
                      <a:pPr>
                        <a:spcBef>
                          <a:spcPts val="500"/>
                        </a:spcBef>
                      </a:pPr>
                      <a:endParaRPr lang="en-US" sz="600" dirty="0"/>
                    </a:p>
                  </a:txBody>
                  <a:tcPr marL="395344" marR="28239" marT="28239" marB="28239" anchor="ctr"/>
                </a:tc>
                <a:extLst>
                  <a:ext uri="{0D108BD9-81ED-4DB2-BD59-A6C34878D82A}">
                    <a16:rowId xmlns:a16="http://schemas.microsoft.com/office/drawing/2014/main" val="3173722870"/>
                  </a:ext>
                </a:extLst>
              </a:tr>
              <a:tr h="367640">
                <a:tc>
                  <a:txBody>
                    <a:bodyPr/>
                    <a:lstStyle/>
                    <a:p>
                      <a:pPr>
                        <a:spcBef>
                          <a:spcPts val="500"/>
                        </a:spcBef>
                      </a:pPr>
                      <a:r>
                        <a:rPr lang="en-US" sz="600" b="1" dirty="0"/>
                        <a:t>Remote/Hybrid Work Friendliness </a:t>
                      </a:r>
                    </a:p>
                  </a:txBody>
                  <a:tcPr marL="56478" marR="56478"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dirty="0"/>
                        <a:t>Participation from any location </a:t>
                      </a:r>
                    </a:p>
                  </a:txBody>
                  <a:tcPr marL="395344" marR="28239" marT="28239" marB="28239" anchor="ctr"/>
                </a:tc>
                <a:tc>
                  <a:txBody>
                    <a:bodyPr/>
                    <a:lstStyle/>
                    <a:p>
                      <a:pPr>
                        <a:spcBef>
                          <a:spcPts val="500"/>
                        </a:spcBef>
                      </a:pPr>
                      <a:r>
                        <a:rPr lang="en-US" sz="600" dirty="0"/>
                        <a:t>Limited to one location due to facilitation needs  </a:t>
                      </a:r>
                    </a:p>
                  </a:txBody>
                  <a:tcPr marL="395344" marR="28239" marT="28239" marB="28239" anchor="ctr"/>
                </a:tc>
                <a:tc>
                  <a:txBody>
                    <a:bodyPr/>
                    <a:lstStyle/>
                    <a:p>
                      <a:pPr>
                        <a:spcBef>
                          <a:spcPts val="500"/>
                        </a:spcBef>
                      </a:pPr>
                      <a:endParaRPr lang="en-US" sz="600" dirty="0"/>
                    </a:p>
                  </a:txBody>
                  <a:tcPr marL="395344" marR="28239" marT="28239" marB="28239" anchor="ctr"/>
                </a:tc>
                <a:extLst>
                  <a:ext uri="{0D108BD9-81ED-4DB2-BD59-A6C34878D82A}">
                    <a16:rowId xmlns:a16="http://schemas.microsoft.com/office/drawing/2014/main" val="3284604058"/>
                  </a:ext>
                </a:extLst>
              </a:tr>
              <a:tr h="367640">
                <a:tc>
                  <a:txBody>
                    <a:bodyPr/>
                    <a:lstStyle/>
                    <a:p>
                      <a:pPr>
                        <a:spcBef>
                          <a:spcPts val="500"/>
                        </a:spcBef>
                      </a:pPr>
                      <a:r>
                        <a:rPr lang="en-US" sz="600" b="1" dirty="0"/>
                        <a:t>Does the Intelligence Scale? </a:t>
                      </a:r>
                    </a:p>
                  </a:txBody>
                  <a:tcPr marL="56478" marR="56478" marT="28239" marB="28239" anchor="ctr"/>
                </a:tc>
                <a:tc>
                  <a:txBody>
                    <a:bodyPr/>
                    <a:lstStyle/>
                    <a:p>
                      <a:pPr>
                        <a:spcBef>
                          <a:spcPts val="500"/>
                        </a:spcBef>
                      </a:pPr>
                      <a:r>
                        <a:rPr lang="en-US" sz="600" dirty="0"/>
                        <a:t>No; surface level questions for broad audience </a:t>
                      </a:r>
                    </a:p>
                  </a:txBody>
                  <a:tcPr marL="395344" marR="28239" marT="28239" marB="28239" anchor="ctr"/>
                </a:tc>
                <a:tc>
                  <a:txBody>
                    <a:bodyPr/>
                    <a:lstStyle/>
                    <a:p>
                      <a:pPr>
                        <a:spcBef>
                          <a:spcPts val="500"/>
                        </a:spcBef>
                      </a:pPr>
                      <a:r>
                        <a:rPr lang="en-US" sz="600" dirty="0"/>
                        <a:t>No; hard/inefficient to scale </a:t>
                      </a:r>
                    </a:p>
                  </a:txBody>
                  <a:tcPr marL="395344" marR="28239" marT="28239" marB="28239" anchor="ctr"/>
                </a:tc>
                <a:tc>
                  <a:txBody>
                    <a:bodyPr/>
                    <a:lstStyle/>
                    <a:p>
                      <a:pPr>
                        <a:spcBef>
                          <a:spcPts val="500"/>
                        </a:spcBef>
                      </a:pPr>
                      <a:endParaRPr lang="en-US" sz="600" dirty="0"/>
                    </a:p>
                  </a:txBody>
                  <a:tcPr marL="395344" marR="28239" marT="28239" marB="28239" anchor="ctr"/>
                </a:tc>
                <a:extLst>
                  <a:ext uri="{0D108BD9-81ED-4DB2-BD59-A6C34878D82A}">
                    <a16:rowId xmlns:a16="http://schemas.microsoft.com/office/drawing/2014/main" val="457154002"/>
                  </a:ext>
                </a:extLst>
              </a:tr>
              <a:tr h="367640">
                <a:tc>
                  <a:txBody>
                    <a:bodyPr/>
                    <a:lstStyle/>
                    <a:p>
                      <a:pPr>
                        <a:spcBef>
                          <a:spcPts val="500"/>
                        </a:spcBef>
                      </a:pPr>
                      <a:r>
                        <a:rPr lang="en-US" sz="600" b="1" dirty="0"/>
                        <a:t>Synthesis and Insight Generation  </a:t>
                      </a:r>
                    </a:p>
                  </a:txBody>
                  <a:tcPr marL="56478" marR="56478" marT="28239" marB="28239" anchor="ctr"/>
                </a:tc>
                <a:tc>
                  <a:txBody>
                    <a:bodyPr/>
                    <a:lstStyle/>
                    <a:p>
                      <a:pPr>
                        <a:spcBef>
                          <a:spcPts val="500"/>
                        </a:spcBef>
                      </a:pPr>
                      <a:r>
                        <a:rPr lang="en-US" sz="600" dirty="0"/>
                        <a:t>Heavy lift by talent teams; hard to disseminate and act on </a:t>
                      </a:r>
                    </a:p>
                  </a:txBody>
                  <a:tcPr marL="395344" marR="28239" marT="28239" marB="28239" anchor="ctr"/>
                </a:tc>
                <a:tc>
                  <a:txBody>
                    <a:bodyPr/>
                    <a:lstStyle/>
                    <a:p>
                      <a:pPr>
                        <a:spcBef>
                          <a:spcPts val="500"/>
                        </a:spcBef>
                      </a:pPr>
                      <a:r>
                        <a:rPr lang="en-US" sz="600" dirty="0"/>
                        <a:t>Synthesis possible but anonymity and scale limitations dampen impact</a:t>
                      </a:r>
                    </a:p>
                  </a:txBody>
                  <a:tcPr marL="395344" marR="28239" marT="28239" marB="28239" anchor="ctr"/>
                </a:tc>
                <a:tc>
                  <a:txBody>
                    <a:bodyPr/>
                    <a:lstStyle/>
                    <a:p>
                      <a:pPr>
                        <a:spcBef>
                          <a:spcPts val="500"/>
                        </a:spcBef>
                      </a:pPr>
                      <a:endParaRPr lang="en-US" sz="600" dirty="0"/>
                    </a:p>
                  </a:txBody>
                  <a:tcPr marL="395344" marR="28239" marT="28239" marB="28239" anchor="ctr"/>
                </a:tc>
                <a:extLst>
                  <a:ext uri="{0D108BD9-81ED-4DB2-BD59-A6C34878D82A}">
                    <a16:rowId xmlns:a16="http://schemas.microsoft.com/office/drawing/2014/main" val="3879783820"/>
                  </a:ext>
                </a:extLst>
              </a:tr>
            </a:tbl>
          </a:graphicData>
        </a:graphic>
      </p:graphicFrame>
      <p:sp>
        <p:nvSpPr>
          <p:cNvPr id="3" name="Title 2">
            <a:extLst>
              <a:ext uri="{FF2B5EF4-FFF2-40B4-BE49-F238E27FC236}">
                <a16:creationId xmlns:a16="http://schemas.microsoft.com/office/drawing/2014/main" id="{CA79BA65-4923-44EE-98D5-B69826813ACF}"/>
              </a:ext>
            </a:extLst>
          </p:cNvPr>
          <p:cNvSpPr>
            <a:spLocks noGrp="1"/>
          </p:cNvSpPr>
          <p:nvPr>
            <p:ph type="title"/>
          </p:nvPr>
        </p:nvSpPr>
        <p:spPr/>
        <p:txBody>
          <a:bodyPr/>
          <a:lstStyle/>
          <a:p>
            <a:r>
              <a:rPr lang="en-US" dirty="0"/>
              <a:t>Standard Diagnostic Tools</a:t>
            </a:r>
          </a:p>
        </p:txBody>
      </p:sp>
      <p:sp>
        <p:nvSpPr>
          <p:cNvPr id="4" name="Text Placeholder 3">
            <a:extLst>
              <a:ext uri="{FF2B5EF4-FFF2-40B4-BE49-F238E27FC236}">
                <a16:creationId xmlns:a16="http://schemas.microsoft.com/office/drawing/2014/main" id="{B641C5A2-C086-12C6-21DF-F4202D922A18}"/>
              </a:ext>
            </a:extLst>
          </p:cNvPr>
          <p:cNvSpPr>
            <a:spLocks noGrp="1"/>
          </p:cNvSpPr>
          <p:nvPr>
            <p:ph type="body" sz="quarter" idx="15"/>
          </p:nvPr>
        </p:nvSpPr>
        <p:spPr/>
        <p:txBody>
          <a:bodyPr/>
          <a:lstStyle/>
          <a:p>
            <a:r>
              <a:rPr lang="en-US" dirty="0"/>
              <a:t>Are necessary, but not sufficient</a:t>
            </a:r>
          </a:p>
        </p:txBody>
      </p:sp>
      <p:sp>
        <p:nvSpPr>
          <p:cNvPr id="108" name="Multiply 150">
            <a:extLst>
              <a:ext uri="{FF2B5EF4-FFF2-40B4-BE49-F238E27FC236}">
                <a16:creationId xmlns:a16="http://schemas.microsoft.com/office/drawing/2014/main" id="{3D5C72E4-E319-F545-90E1-5D342FD40483}"/>
              </a:ext>
              <a:ext uri="{C183D7F6-B498-43B3-948B-1728B52AA6E4}">
                <adec:decorative xmlns:adec="http://schemas.microsoft.com/office/drawing/2017/decorative" val="1"/>
              </a:ext>
            </a:extLst>
          </p:cNvPr>
          <p:cNvSpPr/>
          <p:nvPr/>
        </p:nvSpPr>
        <p:spPr bwMode="gray">
          <a:xfrm>
            <a:off x="2821634" y="1474834"/>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09" name="Multiply 150">
            <a:extLst>
              <a:ext uri="{FF2B5EF4-FFF2-40B4-BE49-F238E27FC236}">
                <a16:creationId xmlns:a16="http://schemas.microsoft.com/office/drawing/2014/main" id="{2CA85C5E-A414-EC46-BE6C-674382035928}"/>
              </a:ext>
              <a:ext uri="{C183D7F6-B498-43B3-948B-1728B52AA6E4}">
                <adec:decorative xmlns:adec="http://schemas.microsoft.com/office/drawing/2017/decorative" val="1"/>
              </a:ext>
            </a:extLst>
          </p:cNvPr>
          <p:cNvSpPr/>
          <p:nvPr/>
        </p:nvSpPr>
        <p:spPr bwMode="gray">
          <a:xfrm>
            <a:off x="1480801" y="1480482"/>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11" name="Multiply 150">
            <a:extLst>
              <a:ext uri="{FF2B5EF4-FFF2-40B4-BE49-F238E27FC236}">
                <a16:creationId xmlns:a16="http://schemas.microsoft.com/office/drawing/2014/main" id="{3DA69155-5D49-B646-B246-65242EF4C8C3}"/>
              </a:ext>
              <a:ext uri="{C183D7F6-B498-43B3-948B-1728B52AA6E4}">
                <adec:decorative xmlns:adec="http://schemas.microsoft.com/office/drawing/2017/decorative" val="1"/>
              </a:ext>
            </a:extLst>
          </p:cNvPr>
          <p:cNvSpPr/>
          <p:nvPr/>
        </p:nvSpPr>
        <p:spPr bwMode="gray">
          <a:xfrm>
            <a:off x="2821633" y="1860885"/>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12" name="Multiply 150">
            <a:extLst>
              <a:ext uri="{FF2B5EF4-FFF2-40B4-BE49-F238E27FC236}">
                <a16:creationId xmlns:a16="http://schemas.microsoft.com/office/drawing/2014/main" id="{2B945F5A-DE85-F143-9869-94213501045F}"/>
              </a:ext>
              <a:ext uri="{C183D7F6-B498-43B3-948B-1728B52AA6E4}">
                <adec:decorative xmlns:adec="http://schemas.microsoft.com/office/drawing/2017/decorative" val="1"/>
              </a:ext>
            </a:extLst>
          </p:cNvPr>
          <p:cNvSpPr/>
          <p:nvPr/>
        </p:nvSpPr>
        <p:spPr bwMode="gray">
          <a:xfrm>
            <a:off x="1480801" y="1866532"/>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14" name="Multiply 150">
            <a:extLst>
              <a:ext uri="{FF2B5EF4-FFF2-40B4-BE49-F238E27FC236}">
                <a16:creationId xmlns:a16="http://schemas.microsoft.com/office/drawing/2014/main" id="{4D849BB1-C7D6-C74C-AF1A-3A920F7BA2BB}"/>
              </a:ext>
              <a:ext uri="{C183D7F6-B498-43B3-948B-1728B52AA6E4}">
                <adec:decorative xmlns:adec="http://schemas.microsoft.com/office/drawing/2017/decorative" val="1"/>
              </a:ext>
            </a:extLst>
          </p:cNvPr>
          <p:cNvSpPr/>
          <p:nvPr/>
        </p:nvSpPr>
        <p:spPr bwMode="gray">
          <a:xfrm>
            <a:off x="2821632" y="2223957"/>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15" name="Multiply 150">
            <a:extLst>
              <a:ext uri="{FF2B5EF4-FFF2-40B4-BE49-F238E27FC236}">
                <a16:creationId xmlns:a16="http://schemas.microsoft.com/office/drawing/2014/main" id="{80875025-525B-AD43-B1D0-DB699B774DF7}"/>
              </a:ext>
              <a:ext uri="{C183D7F6-B498-43B3-948B-1728B52AA6E4}">
                <adec:decorative xmlns:adec="http://schemas.microsoft.com/office/drawing/2017/decorative" val="1"/>
              </a:ext>
            </a:extLst>
          </p:cNvPr>
          <p:cNvSpPr/>
          <p:nvPr/>
        </p:nvSpPr>
        <p:spPr bwMode="gray">
          <a:xfrm>
            <a:off x="1480800" y="2229604"/>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17" name="Multiply 150">
            <a:extLst>
              <a:ext uri="{FF2B5EF4-FFF2-40B4-BE49-F238E27FC236}">
                <a16:creationId xmlns:a16="http://schemas.microsoft.com/office/drawing/2014/main" id="{48E1476D-44D1-8C43-AC75-D8E2D3C9A0E4}"/>
              </a:ext>
              <a:ext uri="{C183D7F6-B498-43B3-948B-1728B52AA6E4}">
                <adec:decorative xmlns:adec="http://schemas.microsoft.com/office/drawing/2017/decorative" val="1"/>
              </a:ext>
            </a:extLst>
          </p:cNvPr>
          <p:cNvSpPr/>
          <p:nvPr/>
        </p:nvSpPr>
        <p:spPr bwMode="gray">
          <a:xfrm>
            <a:off x="2821632" y="2591572"/>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19" name="L-Shape 118">
            <a:extLst>
              <a:ext uri="{FF2B5EF4-FFF2-40B4-BE49-F238E27FC236}">
                <a16:creationId xmlns:a16="http://schemas.microsoft.com/office/drawing/2014/main" id="{95EF00E3-3A2F-4149-8439-2CC03B60C2F6}"/>
              </a:ext>
              <a:ext uri="{C183D7F6-B498-43B3-948B-1728B52AA6E4}">
                <adec:decorative xmlns:adec="http://schemas.microsoft.com/office/drawing/2017/decorative" val="1"/>
              </a:ext>
            </a:extLst>
          </p:cNvPr>
          <p:cNvSpPr/>
          <p:nvPr/>
        </p:nvSpPr>
        <p:spPr bwMode="gray">
          <a:xfrm rot="18900000">
            <a:off x="1473948" y="2653697"/>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20" name="L-Shape 119">
            <a:extLst>
              <a:ext uri="{FF2B5EF4-FFF2-40B4-BE49-F238E27FC236}">
                <a16:creationId xmlns:a16="http://schemas.microsoft.com/office/drawing/2014/main" id="{C0404461-F9FB-4F46-B2DD-939CCA84E6B0}"/>
              </a:ext>
              <a:ext uri="{C183D7F6-B498-43B3-948B-1728B52AA6E4}">
                <adec:decorative xmlns:adec="http://schemas.microsoft.com/office/drawing/2017/decorative" val="1"/>
              </a:ext>
            </a:extLst>
          </p:cNvPr>
          <p:cNvSpPr/>
          <p:nvPr/>
        </p:nvSpPr>
        <p:spPr bwMode="gray">
          <a:xfrm rot="18900000">
            <a:off x="2826076" y="3000837"/>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21" name="L-Shape 120">
            <a:extLst>
              <a:ext uri="{FF2B5EF4-FFF2-40B4-BE49-F238E27FC236}">
                <a16:creationId xmlns:a16="http://schemas.microsoft.com/office/drawing/2014/main" id="{EA7089F4-5064-2943-B2CE-06CA8873AE1B}"/>
              </a:ext>
              <a:ext uri="{C183D7F6-B498-43B3-948B-1728B52AA6E4}">
                <adec:decorative xmlns:adec="http://schemas.microsoft.com/office/drawing/2017/decorative" val="1"/>
              </a:ext>
            </a:extLst>
          </p:cNvPr>
          <p:cNvSpPr/>
          <p:nvPr/>
        </p:nvSpPr>
        <p:spPr bwMode="gray">
          <a:xfrm rot="18900000">
            <a:off x="1473948" y="3351712"/>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22" name="Multiply 150">
            <a:extLst>
              <a:ext uri="{FF2B5EF4-FFF2-40B4-BE49-F238E27FC236}">
                <a16:creationId xmlns:a16="http://schemas.microsoft.com/office/drawing/2014/main" id="{783FED8D-541E-D448-9309-EE804480D153}"/>
              </a:ext>
              <a:ext uri="{C183D7F6-B498-43B3-948B-1728B52AA6E4}">
                <adec:decorative xmlns:adec="http://schemas.microsoft.com/office/drawing/2017/decorative" val="1"/>
              </a:ext>
            </a:extLst>
          </p:cNvPr>
          <p:cNvSpPr/>
          <p:nvPr/>
        </p:nvSpPr>
        <p:spPr bwMode="gray">
          <a:xfrm>
            <a:off x="1480800" y="2975240"/>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23" name="Multiply 150">
            <a:extLst>
              <a:ext uri="{FF2B5EF4-FFF2-40B4-BE49-F238E27FC236}">
                <a16:creationId xmlns:a16="http://schemas.microsoft.com/office/drawing/2014/main" id="{A9CFD679-488B-C64E-A409-46D326389E67}"/>
              </a:ext>
              <a:ext uri="{C183D7F6-B498-43B3-948B-1728B52AA6E4}">
                <adec:decorative xmlns:adec="http://schemas.microsoft.com/office/drawing/2017/decorative" val="1"/>
              </a:ext>
            </a:extLst>
          </p:cNvPr>
          <p:cNvSpPr/>
          <p:nvPr/>
        </p:nvSpPr>
        <p:spPr bwMode="gray">
          <a:xfrm>
            <a:off x="2821632" y="3323558"/>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27" name="Multiply 150">
            <a:extLst>
              <a:ext uri="{FF2B5EF4-FFF2-40B4-BE49-F238E27FC236}">
                <a16:creationId xmlns:a16="http://schemas.microsoft.com/office/drawing/2014/main" id="{84CA1213-A1BD-0A4B-A340-B58D039DC4DC}"/>
              </a:ext>
              <a:ext uri="{C183D7F6-B498-43B3-948B-1728B52AA6E4}">
                <adec:decorative xmlns:adec="http://schemas.microsoft.com/office/drawing/2017/decorative" val="1"/>
              </a:ext>
            </a:extLst>
          </p:cNvPr>
          <p:cNvSpPr/>
          <p:nvPr/>
        </p:nvSpPr>
        <p:spPr bwMode="gray">
          <a:xfrm>
            <a:off x="2821632" y="3702700"/>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28" name="Multiply 150">
            <a:extLst>
              <a:ext uri="{FF2B5EF4-FFF2-40B4-BE49-F238E27FC236}">
                <a16:creationId xmlns:a16="http://schemas.microsoft.com/office/drawing/2014/main" id="{CC59AD71-F34C-6347-834A-74D25A1D9D30}"/>
              </a:ext>
              <a:ext uri="{C183D7F6-B498-43B3-948B-1728B52AA6E4}">
                <adec:decorative xmlns:adec="http://schemas.microsoft.com/office/drawing/2017/decorative" val="1"/>
              </a:ext>
            </a:extLst>
          </p:cNvPr>
          <p:cNvSpPr/>
          <p:nvPr/>
        </p:nvSpPr>
        <p:spPr bwMode="gray">
          <a:xfrm>
            <a:off x="1480799" y="3708347"/>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30" name="Multiply 150">
            <a:extLst>
              <a:ext uri="{FF2B5EF4-FFF2-40B4-BE49-F238E27FC236}">
                <a16:creationId xmlns:a16="http://schemas.microsoft.com/office/drawing/2014/main" id="{C3A0BADE-C41A-044F-8222-2F67B1EA011B}"/>
              </a:ext>
              <a:ext uri="{C183D7F6-B498-43B3-948B-1728B52AA6E4}">
                <adec:decorative xmlns:adec="http://schemas.microsoft.com/office/drawing/2017/decorative" val="1"/>
              </a:ext>
            </a:extLst>
          </p:cNvPr>
          <p:cNvSpPr/>
          <p:nvPr/>
        </p:nvSpPr>
        <p:spPr bwMode="gray">
          <a:xfrm>
            <a:off x="2821631" y="4073704"/>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131" name="Multiply 150">
            <a:extLst>
              <a:ext uri="{FF2B5EF4-FFF2-40B4-BE49-F238E27FC236}">
                <a16:creationId xmlns:a16="http://schemas.microsoft.com/office/drawing/2014/main" id="{2028DA6E-5493-C343-8F2A-F67DB456317E}"/>
              </a:ext>
              <a:ext uri="{C183D7F6-B498-43B3-948B-1728B52AA6E4}">
                <adec:decorative xmlns:adec="http://schemas.microsoft.com/office/drawing/2017/decorative" val="1"/>
              </a:ext>
            </a:extLst>
          </p:cNvPr>
          <p:cNvSpPr/>
          <p:nvPr/>
        </p:nvSpPr>
        <p:spPr bwMode="gray">
          <a:xfrm>
            <a:off x="1480799" y="4079352"/>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endParaRPr lang="en-US" sz="556" dirty="0">
              <a:solidFill>
                <a:schemeClr val="bg2"/>
              </a:solidFill>
            </a:endParaRPr>
          </a:p>
        </p:txBody>
      </p:sp>
      <p:sp>
        <p:nvSpPr>
          <p:cNvPr id="9" name="Text Placeholder 1">
            <a:extLst>
              <a:ext uri="{FF2B5EF4-FFF2-40B4-BE49-F238E27FC236}">
                <a16:creationId xmlns:a16="http://schemas.microsoft.com/office/drawing/2014/main" id="{1EF5D2EC-FE85-E940-3DF2-36F2AC592B53}"/>
              </a:ext>
            </a:extLst>
          </p:cNvPr>
          <p:cNvSpPr>
            <a:spLocks noGrp="1"/>
          </p:cNvSpPr>
          <p:nvPr>
            <p:ph type="body" sz="quarter" idx="16"/>
          </p:nvPr>
        </p:nvSpPr>
        <p:spPr>
          <a:xfrm>
            <a:off x="280193" y="99782"/>
            <a:ext cx="3470171" cy="123111"/>
          </a:xfrm>
        </p:spPr>
        <p:txBody>
          <a:bodyPr/>
          <a:lstStyle/>
          <a:p>
            <a:r>
              <a:rPr lang="en-US" dirty="0"/>
              <a:t>Developing a Successful Talent Strategy</a:t>
            </a:r>
          </a:p>
        </p:txBody>
      </p:sp>
    </p:spTree>
    <p:extLst>
      <p:ext uri="{BB962C8B-B14F-4D97-AF65-F5344CB8AC3E}">
        <p14:creationId xmlns:p14="http://schemas.microsoft.com/office/powerpoint/2010/main" val="4067493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31">
            <a:extLst>
              <a:ext uri="{FF2B5EF4-FFF2-40B4-BE49-F238E27FC236}">
                <a16:creationId xmlns:a16="http://schemas.microsoft.com/office/drawing/2014/main" id="{AA743577-A384-F641-A379-4A781CDC529A}"/>
              </a:ext>
            </a:extLst>
          </p:cNvPr>
          <p:cNvGraphicFramePr>
            <a:graphicFrameLocks noGrp="1"/>
          </p:cNvGraphicFramePr>
          <p:nvPr>
            <p:extLst>
              <p:ext uri="{D42A27DB-BD31-4B8C-83A1-F6EECF244321}">
                <p14:modId xmlns:p14="http://schemas.microsoft.com/office/powerpoint/2010/main" val="1140497138"/>
              </p:ext>
            </p:extLst>
          </p:nvPr>
        </p:nvGraphicFramePr>
        <p:xfrm>
          <a:off x="398637" y="1050370"/>
          <a:ext cx="5591287" cy="3308760"/>
        </p:xfrm>
        <a:graphic>
          <a:graphicData uri="http://schemas.openxmlformats.org/drawingml/2006/table">
            <a:tbl>
              <a:tblPr firstRow="1" bandRow="1">
                <a:tableStyleId>{3B4B98B0-60AC-42C2-AFA5-B58CD77FA1E5}</a:tableStyleId>
              </a:tblPr>
              <a:tblGrid>
                <a:gridCol w="960120">
                  <a:extLst>
                    <a:ext uri="{9D8B030D-6E8A-4147-A177-3AD203B41FA5}">
                      <a16:colId xmlns:a16="http://schemas.microsoft.com/office/drawing/2014/main" val="339531173"/>
                    </a:ext>
                  </a:extLst>
                </a:gridCol>
                <a:gridCol w="1355464">
                  <a:extLst>
                    <a:ext uri="{9D8B030D-6E8A-4147-A177-3AD203B41FA5}">
                      <a16:colId xmlns:a16="http://schemas.microsoft.com/office/drawing/2014/main" val="3763738347"/>
                    </a:ext>
                  </a:extLst>
                </a:gridCol>
                <a:gridCol w="1524896">
                  <a:extLst>
                    <a:ext uri="{9D8B030D-6E8A-4147-A177-3AD203B41FA5}">
                      <a16:colId xmlns:a16="http://schemas.microsoft.com/office/drawing/2014/main" val="4205789294"/>
                    </a:ext>
                  </a:extLst>
                </a:gridCol>
                <a:gridCol w="1750807">
                  <a:extLst>
                    <a:ext uri="{9D8B030D-6E8A-4147-A177-3AD203B41FA5}">
                      <a16:colId xmlns:a16="http://schemas.microsoft.com/office/drawing/2014/main" val="2377024401"/>
                    </a:ext>
                  </a:extLst>
                </a:gridCol>
              </a:tblGrid>
              <a:tr h="367640">
                <a:tc>
                  <a:txBody>
                    <a:bodyPr/>
                    <a:lstStyle/>
                    <a:p>
                      <a:endParaRPr lang="en-US" sz="600" dirty="0"/>
                    </a:p>
                  </a:txBody>
                  <a:tcPr marL="56478" marR="56478"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b="1" dirty="0"/>
                        <a:t>Engagement Surveys </a:t>
                      </a:r>
                    </a:p>
                  </a:txBody>
                  <a:tcPr marL="395344" marR="28239"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b="1" dirty="0"/>
                        <a:t>Focus Groups </a:t>
                      </a:r>
                    </a:p>
                  </a:txBody>
                  <a:tcPr marL="395344" marR="28239"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b="1" dirty="0"/>
                        <a:t>Seramount Employee Voice Sessions (EVS)</a:t>
                      </a:r>
                    </a:p>
                  </a:txBody>
                  <a:tcPr marL="395344" marR="28239" marT="28239" marB="28239" anchor="ctr"/>
                </a:tc>
                <a:extLst>
                  <a:ext uri="{0D108BD9-81ED-4DB2-BD59-A6C34878D82A}">
                    <a16:rowId xmlns:a16="http://schemas.microsoft.com/office/drawing/2014/main" val="540560877"/>
                  </a:ext>
                </a:extLst>
              </a:tr>
              <a:tr h="367640">
                <a:tc>
                  <a:txBody>
                    <a:bodyPr/>
                    <a:lstStyle/>
                    <a:p>
                      <a:pPr>
                        <a:spcBef>
                          <a:spcPts val="500"/>
                        </a:spcBef>
                      </a:pPr>
                      <a:r>
                        <a:rPr lang="en-US" sz="600" b="1" dirty="0"/>
                        <a:t>Anonymity </a:t>
                      </a:r>
                    </a:p>
                  </a:txBody>
                  <a:tcPr marL="56478" marR="56478" marT="28239" marB="28239" anchor="ctr"/>
                </a:tc>
                <a:tc>
                  <a:txBody>
                    <a:bodyPr/>
                    <a:lstStyle/>
                    <a:p>
                      <a:pPr>
                        <a:spcBef>
                          <a:spcPts val="500"/>
                        </a:spcBef>
                      </a:pPr>
                      <a:r>
                        <a:rPr lang="en-US" sz="600" dirty="0"/>
                        <a:t>Uncertain anonymity</a:t>
                      </a:r>
                    </a:p>
                  </a:txBody>
                  <a:tcPr marL="395344" marR="28239" marT="28239" marB="28239" anchor="ctr"/>
                </a:tc>
                <a:tc>
                  <a:txBody>
                    <a:bodyPr/>
                    <a:lstStyle/>
                    <a:p>
                      <a:pPr>
                        <a:spcBef>
                          <a:spcPts val="500"/>
                        </a:spcBef>
                      </a:pPr>
                      <a:r>
                        <a:rPr lang="en-US" sz="600" dirty="0"/>
                        <a:t>Not anonymous   </a:t>
                      </a:r>
                    </a:p>
                  </a:txBody>
                  <a:tcPr marL="395344" marR="28239"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dirty="0"/>
                        <a:t>Complete anonymity, provides psychologically safe environment </a:t>
                      </a:r>
                    </a:p>
                  </a:txBody>
                  <a:tcPr marL="395344" marR="28239" marT="28239" marB="28239" anchor="ctr"/>
                </a:tc>
                <a:extLst>
                  <a:ext uri="{0D108BD9-81ED-4DB2-BD59-A6C34878D82A}">
                    <a16:rowId xmlns:a16="http://schemas.microsoft.com/office/drawing/2014/main" val="838706710"/>
                  </a:ext>
                </a:extLst>
              </a:tr>
              <a:tr h="367640">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b="0" dirty="0"/>
                        <a:t>Completeness of Methodology </a:t>
                      </a:r>
                    </a:p>
                  </a:txBody>
                  <a:tcPr marL="56478" marR="56478" marT="28239" marB="28239" anchor="ctr"/>
                </a:tc>
                <a:tc>
                  <a:txBody>
                    <a:bodyPr/>
                    <a:lstStyle/>
                    <a:p>
                      <a:pPr>
                        <a:spcBef>
                          <a:spcPts val="500"/>
                        </a:spcBef>
                      </a:pPr>
                      <a:r>
                        <a:rPr lang="en-US" sz="600" dirty="0"/>
                        <a:t>Quantitative   </a:t>
                      </a:r>
                    </a:p>
                  </a:txBody>
                  <a:tcPr marL="395344" marR="28239" marT="28239" marB="28239" anchor="ctr"/>
                </a:tc>
                <a:tc>
                  <a:txBody>
                    <a:bodyPr/>
                    <a:lstStyle/>
                    <a:p>
                      <a:pPr>
                        <a:spcBef>
                          <a:spcPts val="500"/>
                        </a:spcBef>
                      </a:pPr>
                      <a:r>
                        <a:rPr lang="en-US" sz="600" dirty="0"/>
                        <a:t>Qualitative   </a:t>
                      </a:r>
                    </a:p>
                  </a:txBody>
                  <a:tcPr marL="395344" marR="28239" marT="28239" marB="28239" anchor="ctr"/>
                </a:tc>
                <a:tc>
                  <a:txBody>
                    <a:bodyPr/>
                    <a:lstStyle/>
                    <a:p>
                      <a:pPr>
                        <a:spcBef>
                          <a:spcPts val="500"/>
                        </a:spcBef>
                      </a:pPr>
                      <a:r>
                        <a:rPr lang="en-US" sz="600" dirty="0"/>
                        <a:t>Quantitative and Qualitative with Thematic Findings  </a:t>
                      </a:r>
                    </a:p>
                  </a:txBody>
                  <a:tcPr marL="395344" marR="28239" marT="28239" marB="28239" anchor="ctr"/>
                </a:tc>
                <a:extLst>
                  <a:ext uri="{0D108BD9-81ED-4DB2-BD59-A6C34878D82A}">
                    <a16:rowId xmlns:a16="http://schemas.microsoft.com/office/drawing/2014/main" val="858181685"/>
                  </a:ext>
                </a:extLst>
              </a:tr>
              <a:tr h="367640">
                <a:tc>
                  <a:txBody>
                    <a:bodyPr/>
                    <a:lstStyle/>
                    <a:p>
                      <a:pPr>
                        <a:spcBef>
                          <a:spcPts val="500"/>
                        </a:spcBef>
                      </a:pPr>
                      <a:r>
                        <a:rPr lang="en-US" sz="600" b="1" dirty="0"/>
                        <a:t>Depth of Insight </a:t>
                      </a:r>
                    </a:p>
                  </a:txBody>
                  <a:tcPr marL="56478" marR="56478"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dirty="0"/>
                        <a:t>Low: You get what </a:t>
                      </a:r>
                      <a:br>
                        <a:rPr lang="en-US" sz="600" dirty="0"/>
                      </a:br>
                      <a:r>
                        <a:rPr lang="en-US" sz="600" dirty="0"/>
                        <a:t>you get/inability to follow-up</a:t>
                      </a:r>
                    </a:p>
                  </a:txBody>
                  <a:tcPr marL="395344" marR="28239" marT="28239" marB="28239" anchor="ctr"/>
                </a:tc>
                <a:tc>
                  <a:txBody>
                    <a:bodyPr/>
                    <a:lstStyle/>
                    <a:p>
                      <a:pPr>
                        <a:spcBef>
                          <a:spcPts val="500"/>
                        </a:spcBef>
                      </a:pPr>
                      <a:r>
                        <a:rPr lang="en-US" sz="600" dirty="0"/>
                        <a:t>Low: Inability to collect quantitative data</a:t>
                      </a:r>
                    </a:p>
                  </a:txBody>
                  <a:tcPr marL="395344" marR="28239" marT="28239" marB="28239" anchor="ctr"/>
                </a:tc>
                <a:tc>
                  <a:txBody>
                    <a:bodyPr/>
                    <a:lstStyle/>
                    <a:p>
                      <a:pPr>
                        <a:spcBef>
                          <a:spcPts val="500"/>
                        </a:spcBef>
                      </a:pPr>
                      <a:r>
                        <a:rPr lang="en-US" sz="600" dirty="0"/>
                        <a:t>Live moderation and facilitation for “second order questions” </a:t>
                      </a:r>
                    </a:p>
                  </a:txBody>
                  <a:tcPr marL="395344" marR="28239" marT="28239" marB="28239" anchor="ctr"/>
                </a:tc>
                <a:extLst>
                  <a:ext uri="{0D108BD9-81ED-4DB2-BD59-A6C34878D82A}">
                    <a16:rowId xmlns:a16="http://schemas.microsoft.com/office/drawing/2014/main" val="2440159730"/>
                  </a:ext>
                </a:extLst>
              </a:tr>
              <a:tr h="367640">
                <a:tc>
                  <a:txBody>
                    <a:bodyPr/>
                    <a:lstStyle/>
                    <a:p>
                      <a:pPr>
                        <a:spcBef>
                          <a:spcPts val="500"/>
                        </a:spcBef>
                      </a:pPr>
                      <a:r>
                        <a:rPr lang="en-US" sz="600" b="0" dirty="0"/>
                        <a:t>Reach </a:t>
                      </a:r>
                    </a:p>
                  </a:txBody>
                  <a:tcPr marL="56478" marR="56478" marT="28239" marB="28239" anchor="ctr"/>
                </a:tc>
                <a:tc>
                  <a:txBody>
                    <a:bodyPr/>
                    <a:lstStyle/>
                    <a:p>
                      <a:pPr>
                        <a:spcBef>
                          <a:spcPts val="500"/>
                        </a:spcBef>
                      </a:pPr>
                      <a:r>
                        <a:rPr lang="en-US" sz="600" dirty="0"/>
                        <a:t>Wide Reach </a:t>
                      </a:r>
                    </a:p>
                  </a:txBody>
                  <a:tcPr marL="395344" marR="28239" marT="28239" marB="28239" anchor="ctr"/>
                </a:tc>
                <a:tc>
                  <a:txBody>
                    <a:bodyPr/>
                    <a:lstStyle/>
                    <a:p>
                      <a:pPr>
                        <a:spcBef>
                          <a:spcPts val="500"/>
                        </a:spcBef>
                      </a:pPr>
                      <a:r>
                        <a:rPr lang="en-US" sz="600" dirty="0"/>
                        <a:t>Narrow Reach </a:t>
                      </a:r>
                    </a:p>
                  </a:txBody>
                  <a:tcPr marL="395344" marR="28239" marT="28239" marB="28239" anchor="ctr"/>
                </a:tc>
                <a:tc>
                  <a:txBody>
                    <a:bodyPr/>
                    <a:lstStyle/>
                    <a:p>
                      <a:pPr>
                        <a:spcBef>
                          <a:spcPts val="500"/>
                        </a:spcBef>
                      </a:pPr>
                      <a:r>
                        <a:rPr lang="en-US" sz="600" dirty="0"/>
                        <a:t>Wide Reach </a:t>
                      </a:r>
                    </a:p>
                  </a:txBody>
                  <a:tcPr marL="395344" marR="28239" marT="28239" marB="28239" anchor="ctr"/>
                </a:tc>
                <a:extLst>
                  <a:ext uri="{0D108BD9-81ED-4DB2-BD59-A6C34878D82A}">
                    <a16:rowId xmlns:a16="http://schemas.microsoft.com/office/drawing/2014/main" val="1796879875"/>
                  </a:ext>
                </a:extLst>
              </a:tr>
              <a:tr h="367640">
                <a:tc>
                  <a:txBody>
                    <a:bodyPr/>
                    <a:lstStyle/>
                    <a:p>
                      <a:pPr>
                        <a:spcBef>
                          <a:spcPts val="500"/>
                        </a:spcBef>
                      </a:pPr>
                      <a:r>
                        <a:rPr lang="en-US" sz="600" b="0" dirty="0"/>
                        <a:t>Personalization</a:t>
                      </a:r>
                    </a:p>
                  </a:txBody>
                  <a:tcPr marL="56478" marR="56478" marT="28239" marB="28239" anchor="ctr"/>
                </a:tc>
                <a:tc>
                  <a:txBody>
                    <a:bodyPr/>
                    <a:lstStyle/>
                    <a:p>
                      <a:pPr>
                        <a:spcBef>
                          <a:spcPts val="500"/>
                        </a:spcBef>
                      </a:pPr>
                      <a:r>
                        <a:rPr lang="en-US" sz="600" dirty="0"/>
                        <a:t>Cannot personalize </a:t>
                      </a:r>
                    </a:p>
                  </a:txBody>
                  <a:tcPr marL="395344" marR="28239" marT="28239" marB="28239" anchor="ctr"/>
                </a:tc>
                <a:tc>
                  <a:txBody>
                    <a:bodyPr/>
                    <a:lstStyle/>
                    <a:p>
                      <a:pPr>
                        <a:spcBef>
                          <a:spcPts val="500"/>
                        </a:spcBef>
                      </a:pPr>
                      <a:r>
                        <a:rPr lang="en-US" sz="600" dirty="0"/>
                        <a:t>Can personalize, but cannot scale </a:t>
                      </a:r>
                    </a:p>
                  </a:txBody>
                  <a:tcPr marL="395344" marR="28239" marT="28239" marB="28239" anchor="ctr"/>
                </a:tc>
                <a:tc>
                  <a:txBody>
                    <a:bodyPr/>
                    <a:lstStyle/>
                    <a:p>
                      <a:pPr>
                        <a:spcBef>
                          <a:spcPts val="500"/>
                        </a:spcBef>
                      </a:pPr>
                      <a:r>
                        <a:rPr lang="en-US" sz="600" dirty="0"/>
                        <a:t>Personalization at scale possible </a:t>
                      </a:r>
                    </a:p>
                  </a:txBody>
                  <a:tcPr marL="395344" marR="28239" marT="28239" marB="28239" anchor="ctr"/>
                </a:tc>
                <a:extLst>
                  <a:ext uri="{0D108BD9-81ED-4DB2-BD59-A6C34878D82A}">
                    <a16:rowId xmlns:a16="http://schemas.microsoft.com/office/drawing/2014/main" val="3173722870"/>
                  </a:ext>
                </a:extLst>
              </a:tr>
              <a:tr h="367640">
                <a:tc>
                  <a:txBody>
                    <a:bodyPr/>
                    <a:lstStyle/>
                    <a:p>
                      <a:pPr>
                        <a:spcBef>
                          <a:spcPts val="500"/>
                        </a:spcBef>
                      </a:pPr>
                      <a:r>
                        <a:rPr lang="en-US" sz="600" b="0" dirty="0"/>
                        <a:t>Remote/Hybrid Work Friendliness </a:t>
                      </a:r>
                    </a:p>
                  </a:txBody>
                  <a:tcPr marL="56478" marR="56478" marT="28239" marB="28239" anchor="ct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600" dirty="0"/>
                        <a:t>Participation from any location </a:t>
                      </a:r>
                    </a:p>
                  </a:txBody>
                  <a:tcPr marL="395344" marR="28239" marT="28239" marB="28239" anchor="ctr"/>
                </a:tc>
                <a:tc>
                  <a:txBody>
                    <a:bodyPr/>
                    <a:lstStyle/>
                    <a:p>
                      <a:pPr>
                        <a:spcBef>
                          <a:spcPts val="500"/>
                        </a:spcBef>
                      </a:pPr>
                      <a:r>
                        <a:rPr lang="en-US" sz="600" dirty="0"/>
                        <a:t>Limited to one location due to facilitation needs  </a:t>
                      </a:r>
                    </a:p>
                  </a:txBody>
                  <a:tcPr marL="395344" marR="28239" marT="28239" marB="28239" anchor="ctr"/>
                </a:tc>
                <a:tc>
                  <a:txBody>
                    <a:bodyPr/>
                    <a:lstStyle/>
                    <a:p>
                      <a:pPr>
                        <a:spcBef>
                          <a:spcPts val="500"/>
                        </a:spcBef>
                      </a:pPr>
                      <a:r>
                        <a:rPr lang="en-US" sz="600" dirty="0"/>
                        <a:t>Participation from any location with remote facilitator </a:t>
                      </a:r>
                    </a:p>
                  </a:txBody>
                  <a:tcPr marL="395344" marR="28239" marT="28239" marB="28239" anchor="ctr"/>
                </a:tc>
                <a:extLst>
                  <a:ext uri="{0D108BD9-81ED-4DB2-BD59-A6C34878D82A}">
                    <a16:rowId xmlns:a16="http://schemas.microsoft.com/office/drawing/2014/main" val="3284604058"/>
                  </a:ext>
                </a:extLst>
              </a:tr>
              <a:tr h="367640">
                <a:tc>
                  <a:txBody>
                    <a:bodyPr/>
                    <a:lstStyle/>
                    <a:p>
                      <a:pPr>
                        <a:spcBef>
                          <a:spcPts val="500"/>
                        </a:spcBef>
                      </a:pPr>
                      <a:r>
                        <a:rPr lang="en-US" sz="600" b="0" dirty="0"/>
                        <a:t>Does the Intelligence Scale? </a:t>
                      </a:r>
                    </a:p>
                  </a:txBody>
                  <a:tcPr marL="56478" marR="56478" marT="28239" marB="28239" anchor="ctr"/>
                </a:tc>
                <a:tc>
                  <a:txBody>
                    <a:bodyPr/>
                    <a:lstStyle/>
                    <a:p>
                      <a:pPr>
                        <a:spcBef>
                          <a:spcPts val="500"/>
                        </a:spcBef>
                      </a:pPr>
                      <a:r>
                        <a:rPr lang="en-US" sz="600" dirty="0"/>
                        <a:t>No; surface level questions for broad audience </a:t>
                      </a:r>
                    </a:p>
                  </a:txBody>
                  <a:tcPr marL="395344" marR="28239" marT="28239" marB="28239" anchor="ctr"/>
                </a:tc>
                <a:tc>
                  <a:txBody>
                    <a:bodyPr/>
                    <a:lstStyle/>
                    <a:p>
                      <a:pPr>
                        <a:spcBef>
                          <a:spcPts val="500"/>
                        </a:spcBef>
                      </a:pPr>
                      <a:r>
                        <a:rPr lang="en-US" sz="600" dirty="0"/>
                        <a:t>No; hard/inefficient to scale </a:t>
                      </a:r>
                    </a:p>
                  </a:txBody>
                  <a:tcPr marL="395344" marR="28239" marT="28239" marB="28239" anchor="ctr"/>
                </a:tc>
                <a:tc>
                  <a:txBody>
                    <a:bodyPr/>
                    <a:lstStyle/>
                    <a:p>
                      <a:pPr>
                        <a:spcBef>
                          <a:spcPts val="500"/>
                        </a:spcBef>
                      </a:pPr>
                      <a:r>
                        <a:rPr lang="en-US" sz="600" dirty="0"/>
                        <a:t>Scales easily </a:t>
                      </a:r>
                    </a:p>
                  </a:txBody>
                  <a:tcPr marL="395344" marR="28239" marT="28239" marB="28239" anchor="ctr"/>
                </a:tc>
                <a:extLst>
                  <a:ext uri="{0D108BD9-81ED-4DB2-BD59-A6C34878D82A}">
                    <a16:rowId xmlns:a16="http://schemas.microsoft.com/office/drawing/2014/main" val="457154002"/>
                  </a:ext>
                </a:extLst>
              </a:tr>
              <a:tr h="367640">
                <a:tc>
                  <a:txBody>
                    <a:bodyPr/>
                    <a:lstStyle/>
                    <a:p>
                      <a:pPr>
                        <a:spcBef>
                          <a:spcPts val="500"/>
                        </a:spcBef>
                      </a:pPr>
                      <a:r>
                        <a:rPr lang="en-US" sz="600" b="0" dirty="0"/>
                        <a:t>Synthesis and Insight Generation  </a:t>
                      </a:r>
                    </a:p>
                  </a:txBody>
                  <a:tcPr marL="56478" marR="56478" marT="28239" marB="28239" anchor="ctr"/>
                </a:tc>
                <a:tc>
                  <a:txBody>
                    <a:bodyPr/>
                    <a:lstStyle/>
                    <a:p>
                      <a:pPr>
                        <a:spcBef>
                          <a:spcPts val="500"/>
                        </a:spcBef>
                      </a:pPr>
                      <a:r>
                        <a:rPr lang="en-US" sz="600" dirty="0"/>
                        <a:t>Heavy lift by talent teams; hard to disseminate and act on </a:t>
                      </a:r>
                    </a:p>
                  </a:txBody>
                  <a:tcPr marL="395344" marR="28239" marT="28239" marB="28239" anchor="ctr"/>
                </a:tc>
                <a:tc>
                  <a:txBody>
                    <a:bodyPr/>
                    <a:lstStyle/>
                    <a:p>
                      <a:pPr>
                        <a:spcBef>
                          <a:spcPts val="500"/>
                        </a:spcBef>
                      </a:pPr>
                      <a:r>
                        <a:rPr lang="en-US" sz="600" dirty="0"/>
                        <a:t>Synthesis possible but anonymity and scale limitations dampen impact</a:t>
                      </a:r>
                    </a:p>
                  </a:txBody>
                  <a:tcPr marL="395344" marR="28239" marT="28239" marB="28239" anchor="ctr"/>
                </a:tc>
                <a:tc>
                  <a:txBody>
                    <a:bodyPr/>
                    <a:lstStyle/>
                    <a:p>
                      <a:pPr>
                        <a:spcBef>
                          <a:spcPts val="500"/>
                        </a:spcBef>
                      </a:pPr>
                      <a:r>
                        <a:rPr lang="en-US" sz="600" dirty="0"/>
                        <a:t>Executive reports and synthesis driving to actionable intelligence </a:t>
                      </a:r>
                    </a:p>
                  </a:txBody>
                  <a:tcPr marL="395344" marR="28239" marT="28239" marB="28239" anchor="ctr"/>
                </a:tc>
                <a:extLst>
                  <a:ext uri="{0D108BD9-81ED-4DB2-BD59-A6C34878D82A}">
                    <a16:rowId xmlns:a16="http://schemas.microsoft.com/office/drawing/2014/main" val="3879783820"/>
                  </a:ext>
                </a:extLst>
              </a:tr>
            </a:tbl>
          </a:graphicData>
        </a:graphic>
      </p:graphicFrame>
      <p:sp>
        <p:nvSpPr>
          <p:cNvPr id="3" name="Title 2">
            <a:extLst>
              <a:ext uri="{FF2B5EF4-FFF2-40B4-BE49-F238E27FC236}">
                <a16:creationId xmlns:a16="http://schemas.microsoft.com/office/drawing/2014/main" id="{CA79BA65-4923-44EE-98D5-B69826813ACF}"/>
              </a:ext>
            </a:extLst>
          </p:cNvPr>
          <p:cNvSpPr>
            <a:spLocks noGrp="1"/>
          </p:cNvSpPr>
          <p:nvPr>
            <p:ph type="title"/>
          </p:nvPr>
        </p:nvSpPr>
        <p:spPr/>
        <p:txBody>
          <a:bodyPr/>
          <a:lstStyle/>
          <a:p>
            <a:r>
              <a:rPr lang="en-US" dirty="0"/>
              <a:t>Increase Talent Teams’ Agility and Accuracy</a:t>
            </a:r>
          </a:p>
        </p:txBody>
      </p:sp>
      <p:sp>
        <p:nvSpPr>
          <p:cNvPr id="4" name="Text Placeholder 3">
            <a:extLst>
              <a:ext uri="{FF2B5EF4-FFF2-40B4-BE49-F238E27FC236}">
                <a16:creationId xmlns:a16="http://schemas.microsoft.com/office/drawing/2014/main" id="{1B47463D-DD16-D682-F436-837242DAF25E}"/>
              </a:ext>
            </a:extLst>
          </p:cNvPr>
          <p:cNvSpPr>
            <a:spLocks noGrp="1"/>
          </p:cNvSpPr>
          <p:nvPr>
            <p:ph type="body" sz="quarter" idx="15"/>
          </p:nvPr>
        </p:nvSpPr>
        <p:spPr/>
        <p:txBody>
          <a:bodyPr/>
          <a:lstStyle/>
          <a:p>
            <a:r>
              <a:rPr lang="en-US" dirty="0"/>
              <a:t>Through Employee Voice Sessions</a:t>
            </a:r>
            <a:r>
              <a:rPr lang="en-US" baseline="30000" dirty="0"/>
              <a:t>SM</a:t>
            </a:r>
          </a:p>
        </p:txBody>
      </p:sp>
      <p:sp>
        <p:nvSpPr>
          <p:cNvPr id="106" name="L-Shape 105">
            <a:extLst>
              <a:ext uri="{FF2B5EF4-FFF2-40B4-BE49-F238E27FC236}">
                <a16:creationId xmlns:a16="http://schemas.microsoft.com/office/drawing/2014/main" id="{69BDA4EB-2330-DB44-81C6-A607D102169D}"/>
              </a:ext>
              <a:ext uri="{C183D7F6-B498-43B3-948B-1728B52AA6E4}">
                <adec:decorative xmlns:adec="http://schemas.microsoft.com/office/drawing/2017/decorative" val="1"/>
              </a:ext>
            </a:extLst>
          </p:cNvPr>
          <p:cNvSpPr/>
          <p:nvPr/>
        </p:nvSpPr>
        <p:spPr bwMode="gray">
          <a:xfrm rot="18900000">
            <a:off x="4282521" y="1536960"/>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08" name="Multiply 150">
            <a:extLst>
              <a:ext uri="{FF2B5EF4-FFF2-40B4-BE49-F238E27FC236}">
                <a16:creationId xmlns:a16="http://schemas.microsoft.com/office/drawing/2014/main" id="{3D5C72E4-E319-F545-90E1-5D342FD40483}"/>
              </a:ext>
              <a:ext uri="{C183D7F6-B498-43B3-948B-1728B52AA6E4}">
                <adec:decorative xmlns:adec="http://schemas.microsoft.com/office/drawing/2017/decorative" val="1"/>
              </a:ext>
            </a:extLst>
          </p:cNvPr>
          <p:cNvSpPr/>
          <p:nvPr/>
        </p:nvSpPr>
        <p:spPr bwMode="gray">
          <a:xfrm>
            <a:off x="2821634" y="1474834"/>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09" name="Multiply 150">
            <a:extLst>
              <a:ext uri="{FF2B5EF4-FFF2-40B4-BE49-F238E27FC236}">
                <a16:creationId xmlns:a16="http://schemas.microsoft.com/office/drawing/2014/main" id="{2CA85C5E-A414-EC46-BE6C-674382035928}"/>
              </a:ext>
              <a:ext uri="{C183D7F6-B498-43B3-948B-1728B52AA6E4}">
                <adec:decorative xmlns:adec="http://schemas.microsoft.com/office/drawing/2017/decorative" val="1"/>
              </a:ext>
            </a:extLst>
          </p:cNvPr>
          <p:cNvSpPr/>
          <p:nvPr/>
        </p:nvSpPr>
        <p:spPr bwMode="gray">
          <a:xfrm>
            <a:off x="1480801" y="1480482"/>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10" name="L-Shape 109">
            <a:extLst>
              <a:ext uri="{FF2B5EF4-FFF2-40B4-BE49-F238E27FC236}">
                <a16:creationId xmlns:a16="http://schemas.microsoft.com/office/drawing/2014/main" id="{4A1F04BD-14BA-9748-8F9B-F04859AF47EA}"/>
              </a:ext>
              <a:ext uri="{C183D7F6-B498-43B3-948B-1728B52AA6E4}">
                <adec:decorative xmlns:adec="http://schemas.microsoft.com/office/drawing/2017/decorative" val="1"/>
              </a:ext>
            </a:extLst>
          </p:cNvPr>
          <p:cNvSpPr/>
          <p:nvPr/>
        </p:nvSpPr>
        <p:spPr bwMode="gray">
          <a:xfrm rot="18900000">
            <a:off x="4282520" y="1923010"/>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11" name="Multiply 150">
            <a:extLst>
              <a:ext uri="{FF2B5EF4-FFF2-40B4-BE49-F238E27FC236}">
                <a16:creationId xmlns:a16="http://schemas.microsoft.com/office/drawing/2014/main" id="{3DA69155-5D49-B646-B246-65242EF4C8C3}"/>
              </a:ext>
              <a:ext uri="{C183D7F6-B498-43B3-948B-1728B52AA6E4}">
                <adec:decorative xmlns:adec="http://schemas.microsoft.com/office/drawing/2017/decorative" val="1"/>
              </a:ext>
            </a:extLst>
          </p:cNvPr>
          <p:cNvSpPr/>
          <p:nvPr/>
        </p:nvSpPr>
        <p:spPr bwMode="gray">
          <a:xfrm>
            <a:off x="2821633" y="1860885"/>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12" name="Multiply 150">
            <a:extLst>
              <a:ext uri="{FF2B5EF4-FFF2-40B4-BE49-F238E27FC236}">
                <a16:creationId xmlns:a16="http://schemas.microsoft.com/office/drawing/2014/main" id="{2B945F5A-DE85-F143-9869-94213501045F}"/>
              </a:ext>
              <a:ext uri="{C183D7F6-B498-43B3-948B-1728B52AA6E4}">
                <adec:decorative xmlns:adec="http://schemas.microsoft.com/office/drawing/2017/decorative" val="1"/>
              </a:ext>
            </a:extLst>
          </p:cNvPr>
          <p:cNvSpPr/>
          <p:nvPr/>
        </p:nvSpPr>
        <p:spPr bwMode="gray">
          <a:xfrm>
            <a:off x="1480801" y="1866532"/>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13" name="L-Shape 112">
            <a:extLst>
              <a:ext uri="{FF2B5EF4-FFF2-40B4-BE49-F238E27FC236}">
                <a16:creationId xmlns:a16="http://schemas.microsoft.com/office/drawing/2014/main" id="{87EB7A12-96AF-CB4D-AA01-42FD78EB23AF}"/>
              </a:ext>
              <a:ext uri="{C183D7F6-B498-43B3-948B-1728B52AA6E4}">
                <adec:decorative xmlns:adec="http://schemas.microsoft.com/office/drawing/2017/decorative" val="1"/>
              </a:ext>
            </a:extLst>
          </p:cNvPr>
          <p:cNvSpPr/>
          <p:nvPr/>
        </p:nvSpPr>
        <p:spPr bwMode="gray">
          <a:xfrm rot="18900000">
            <a:off x="4282519" y="2286082"/>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14" name="Multiply 150">
            <a:extLst>
              <a:ext uri="{FF2B5EF4-FFF2-40B4-BE49-F238E27FC236}">
                <a16:creationId xmlns:a16="http://schemas.microsoft.com/office/drawing/2014/main" id="{4D849BB1-C7D6-C74C-AF1A-3A920F7BA2BB}"/>
              </a:ext>
              <a:ext uri="{C183D7F6-B498-43B3-948B-1728B52AA6E4}">
                <adec:decorative xmlns:adec="http://schemas.microsoft.com/office/drawing/2017/decorative" val="1"/>
              </a:ext>
            </a:extLst>
          </p:cNvPr>
          <p:cNvSpPr/>
          <p:nvPr/>
        </p:nvSpPr>
        <p:spPr bwMode="gray">
          <a:xfrm>
            <a:off x="2821632" y="2223957"/>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15" name="Multiply 150">
            <a:extLst>
              <a:ext uri="{FF2B5EF4-FFF2-40B4-BE49-F238E27FC236}">
                <a16:creationId xmlns:a16="http://schemas.microsoft.com/office/drawing/2014/main" id="{80875025-525B-AD43-B1D0-DB699B774DF7}"/>
              </a:ext>
              <a:ext uri="{C183D7F6-B498-43B3-948B-1728B52AA6E4}">
                <adec:decorative xmlns:adec="http://schemas.microsoft.com/office/drawing/2017/decorative" val="1"/>
              </a:ext>
            </a:extLst>
          </p:cNvPr>
          <p:cNvSpPr/>
          <p:nvPr/>
        </p:nvSpPr>
        <p:spPr bwMode="gray">
          <a:xfrm>
            <a:off x="1480800" y="2229604"/>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16" name="L-Shape 115">
            <a:extLst>
              <a:ext uri="{FF2B5EF4-FFF2-40B4-BE49-F238E27FC236}">
                <a16:creationId xmlns:a16="http://schemas.microsoft.com/office/drawing/2014/main" id="{61B895FD-09C4-5348-87E9-CE0133E7C11E}"/>
              </a:ext>
              <a:ext uri="{C183D7F6-B498-43B3-948B-1728B52AA6E4}">
                <adec:decorative xmlns:adec="http://schemas.microsoft.com/office/drawing/2017/decorative" val="1"/>
              </a:ext>
            </a:extLst>
          </p:cNvPr>
          <p:cNvSpPr/>
          <p:nvPr/>
        </p:nvSpPr>
        <p:spPr bwMode="gray">
          <a:xfrm rot="18900000">
            <a:off x="4282519" y="2653697"/>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17" name="Multiply 150">
            <a:extLst>
              <a:ext uri="{FF2B5EF4-FFF2-40B4-BE49-F238E27FC236}">
                <a16:creationId xmlns:a16="http://schemas.microsoft.com/office/drawing/2014/main" id="{48E1476D-44D1-8C43-AC75-D8E2D3C9A0E4}"/>
              </a:ext>
              <a:ext uri="{C183D7F6-B498-43B3-948B-1728B52AA6E4}">
                <adec:decorative xmlns:adec="http://schemas.microsoft.com/office/drawing/2017/decorative" val="1"/>
              </a:ext>
            </a:extLst>
          </p:cNvPr>
          <p:cNvSpPr/>
          <p:nvPr/>
        </p:nvSpPr>
        <p:spPr bwMode="gray">
          <a:xfrm>
            <a:off x="2821632" y="2591572"/>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19" name="L-Shape 118">
            <a:extLst>
              <a:ext uri="{FF2B5EF4-FFF2-40B4-BE49-F238E27FC236}">
                <a16:creationId xmlns:a16="http://schemas.microsoft.com/office/drawing/2014/main" id="{95EF00E3-3A2F-4149-8439-2CC03B60C2F6}"/>
              </a:ext>
              <a:ext uri="{C183D7F6-B498-43B3-948B-1728B52AA6E4}">
                <adec:decorative xmlns:adec="http://schemas.microsoft.com/office/drawing/2017/decorative" val="1"/>
              </a:ext>
            </a:extLst>
          </p:cNvPr>
          <p:cNvSpPr/>
          <p:nvPr/>
        </p:nvSpPr>
        <p:spPr bwMode="gray">
          <a:xfrm rot="18900000">
            <a:off x="1473948" y="2653697"/>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0" name="L-Shape 119">
            <a:extLst>
              <a:ext uri="{FF2B5EF4-FFF2-40B4-BE49-F238E27FC236}">
                <a16:creationId xmlns:a16="http://schemas.microsoft.com/office/drawing/2014/main" id="{C0404461-F9FB-4F46-B2DD-939CCA84E6B0}"/>
              </a:ext>
              <a:ext uri="{C183D7F6-B498-43B3-948B-1728B52AA6E4}">
                <adec:decorative xmlns:adec="http://schemas.microsoft.com/office/drawing/2017/decorative" val="1"/>
              </a:ext>
            </a:extLst>
          </p:cNvPr>
          <p:cNvSpPr/>
          <p:nvPr/>
        </p:nvSpPr>
        <p:spPr bwMode="gray">
          <a:xfrm rot="18900000">
            <a:off x="2826076" y="3000837"/>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1" name="L-Shape 120">
            <a:extLst>
              <a:ext uri="{FF2B5EF4-FFF2-40B4-BE49-F238E27FC236}">
                <a16:creationId xmlns:a16="http://schemas.microsoft.com/office/drawing/2014/main" id="{EA7089F4-5064-2943-B2CE-06CA8873AE1B}"/>
              </a:ext>
              <a:ext uri="{C183D7F6-B498-43B3-948B-1728B52AA6E4}">
                <adec:decorative xmlns:adec="http://schemas.microsoft.com/office/drawing/2017/decorative" val="1"/>
              </a:ext>
            </a:extLst>
          </p:cNvPr>
          <p:cNvSpPr/>
          <p:nvPr/>
        </p:nvSpPr>
        <p:spPr bwMode="gray">
          <a:xfrm rot="18900000">
            <a:off x="1473948" y="3351712"/>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2" name="Multiply 150">
            <a:extLst>
              <a:ext uri="{FF2B5EF4-FFF2-40B4-BE49-F238E27FC236}">
                <a16:creationId xmlns:a16="http://schemas.microsoft.com/office/drawing/2014/main" id="{783FED8D-541E-D448-9309-EE804480D153}"/>
              </a:ext>
              <a:ext uri="{C183D7F6-B498-43B3-948B-1728B52AA6E4}">
                <adec:decorative xmlns:adec="http://schemas.microsoft.com/office/drawing/2017/decorative" val="1"/>
              </a:ext>
            </a:extLst>
          </p:cNvPr>
          <p:cNvSpPr/>
          <p:nvPr/>
        </p:nvSpPr>
        <p:spPr bwMode="gray">
          <a:xfrm>
            <a:off x="1480800" y="2975240"/>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3" name="Multiply 150">
            <a:extLst>
              <a:ext uri="{FF2B5EF4-FFF2-40B4-BE49-F238E27FC236}">
                <a16:creationId xmlns:a16="http://schemas.microsoft.com/office/drawing/2014/main" id="{A9CFD679-488B-C64E-A409-46D326389E67}"/>
              </a:ext>
              <a:ext uri="{C183D7F6-B498-43B3-948B-1728B52AA6E4}">
                <adec:decorative xmlns:adec="http://schemas.microsoft.com/office/drawing/2017/decorative" val="1"/>
              </a:ext>
            </a:extLst>
          </p:cNvPr>
          <p:cNvSpPr/>
          <p:nvPr/>
        </p:nvSpPr>
        <p:spPr bwMode="gray">
          <a:xfrm>
            <a:off x="2821632" y="3323558"/>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4" name="L-Shape 123">
            <a:extLst>
              <a:ext uri="{FF2B5EF4-FFF2-40B4-BE49-F238E27FC236}">
                <a16:creationId xmlns:a16="http://schemas.microsoft.com/office/drawing/2014/main" id="{CCC0DD93-F762-3443-90DA-AFEA470A5DDE}"/>
              </a:ext>
              <a:ext uri="{C183D7F6-B498-43B3-948B-1728B52AA6E4}">
                <adec:decorative xmlns:adec="http://schemas.microsoft.com/office/drawing/2017/decorative" val="1"/>
              </a:ext>
            </a:extLst>
          </p:cNvPr>
          <p:cNvSpPr/>
          <p:nvPr/>
        </p:nvSpPr>
        <p:spPr bwMode="gray">
          <a:xfrm rot="18900000">
            <a:off x="4282519" y="2991199"/>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5" name="L-Shape 124">
            <a:extLst>
              <a:ext uri="{FF2B5EF4-FFF2-40B4-BE49-F238E27FC236}">
                <a16:creationId xmlns:a16="http://schemas.microsoft.com/office/drawing/2014/main" id="{670C590E-5A28-AA46-8C69-6DCF15126145}"/>
              </a:ext>
              <a:ext uri="{C183D7F6-B498-43B3-948B-1728B52AA6E4}">
                <adec:decorative xmlns:adec="http://schemas.microsoft.com/office/drawing/2017/decorative" val="1"/>
              </a:ext>
            </a:extLst>
          </p:cNvPr>
          <p:cNvSpPr/>
          <p:nvPr/>
        </p:nvSpPr>
        <p:spPr bwMode="gray">
          <a:xfrm rot="18900000">
            <a:off x="4282519" y="3363353"/>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6" name="L-Shape 125">
            <a:extLst>
              <a:ext uri="{FF2B5EF4-FFF2-40B4-BE49-F238E27FC236}">
                <a16:creationId xmlns:a16="http://schemas.microsoft.com/office/drawing/2014/main" id="{1988CA12-74C9-6B46-8270-08565C90413F}"/>
              </a:ext>
              <a:ext uri="{C183D7F6-B498-43B3-948B-1728B52AA6E4}">
                <adec:decorative xmlns:adec="http://schemas.microsoft.com/office/drawing/2017/decorative" val="1"/>
              </a:ext>
            </a:extLst>
          </p:cNvPr>
          <p:cNvSpPr/>
          <p:nvPr/>
        </p:nvSpPr>
        <p:spPr bwMode="gray">
          <a:xfrm rot="18900000">
            <a:off x="4282519" y="3764825"/>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7" name="Multiply 150">
            <a:extLst>
              <a:ext uri="{FF2B5EF4-FFF2-40B4-BE49-F238E27FC236}">
                <a16:creationId xmlns:a16="http://schemas.microsoft.com/office/drawing/2014/main" id="{84CA1213-A1BD-0A4B-A340-B58D039DC4DC}"/>
              </a:ext>
              <a:ext uri="{C183D7F6-B498-43B3-948B-1728B52AA6E4}">
                <adec:decorative xmlns:adec="http://schemas.microsoft.com/office/drawing/2017/decorative" val="1"/>
              </a:ext>
            </a:extLst>
          </p:cNvPr>
          <p:cNvSpPr/>
          <p:nvPr/>
        </p:nvSpPr>
        <p:spPr bwMode="gray">
          <a:xfrm>
            <a:off x="2821632" y="3702700"/>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8" name="Multiply 150">
            <a:extLst>
              <a:ext uri="{FF2B5EF4-FFF2-40B4-BE49-F238E27FC236}">
                <a16:creationId xmlns:a16="http://schemas.microsoft.com/office/drawing/2014/main" id="{CC59AD71-F34C-6347-834A-74D25A1D9D30}"/>
              </a:ext>
              <a:ext uri="{C183D7F6-B498-43B3-948B-1728B52AA6E4}">
                <adec:decorative xmlns:adec="http://schemas.microsoft.com/office/drawing/2017/decorative" val="1"/>
              </a:ext>
            </a:extLst>
          </p:cNvPr>
          <p:cNvSpPr/>
          <p:nvPr/>
        </p:nvSpPr>
        <p:spPr bwMode="gray">
          <a:xfrm>
            <a:off x="1480799" y="3708347"/>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29" name="L-Shape 128">
            <a:extLst>
              <a:ext uri="{FF2B5EF4-FFF2-40B4-BE49-F238E27FC236}">
                <a16:creationId xmlns:a16="http://schemas.microsoft.com/office/drawing/2014/main" id="{ADE12B22-103F-3A49-BC5D-0737BA4FC197}"/>
              </a:ext>
              <a:ext uri="{C183D7F6-B498-43B3-948B-1728B52AA6E4}">
                <adec:decorative xmlns:adec="http://schemas.microsoft.com/office/drawing/2017/decorative" val="1"/>
              </a:ext>
            </a:extLst>
          </p:cNvPr>
          <p:cNvSpPr/>
          <p:nvPr/>
        </p:nvSpPr>
        <p:spPr bwMode="gray">
          <a:xfrm rot="18900000">
            <a:off x="4282518" y="4135830"/>
            <a:ext cx="225911" cy="112955"/>
          </a:xfrm>
          <a:prstGeom prst="corner">
            <a:avLst/>
          </a:prstGeom>
          <a:solidFill>
            <a:schemeClr val="accent2"/>
          </a:solidFill>
          <a:ln w="9525" cap="flat" cmpd="sng" algn="ctr">
            <a:solidFill>
              <a:schemeClr val="accent2"/>
            </a:solid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30" name="Multiply 150">
            <a:extLst>
              <a:ext uri="{FF2B5EF4-FFF2-40B4-BE49-F238E27FC236}">
                <a16:creationId xmlns:a16="http://schemas.microsoft.com/office/drawing/2014/main" id="{C3A0BADE-C41A-044F-8222-2F67B1EA011B}"/>
              </a:ext>
              <a:ext uri="{C183D7F6-B498-43B3-948B-1728B52AA6E4}">
                <adec:decorative xmlns:adec="http://schemas.microsoft.com/office/drawing/2017/decorative" val="1"/>
              </a:ext>
            </a:extLst>
          </p:cNvPr>
          <p:cNvSpPr/>
          <p:nvPr/>
        </p:nvSpPr>
        <p:spPr bwMode="gray">
          <a:xfrm>
            <a:off x="2821631" y="4073704"/>
            <a:ext cx="237206" cy="237206"/>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31" name="Multiply 150">
            <a:extLst>
              <a:ext uri="{FF2B5EF4-FFF2-40B4-BE49-F238E27FC236}">
                <a16:creationId xmlns:a16="http://schemas.microsoft.com/office/drawing/2014/main" id="{2028DA6E-5493-C343-8F2A-F67DB456317E}"/>
              </a:ext>
              <a:ext uri="{C183D7F6-B498-43B3-948B-1728B52AA6E4}">
                <adec:decorative xmlns:adec="http://schemas.microsoft.com/office/drawing/2017/decorative" val="1"/>
              </a:ext>
            </a:extLst>
          </p:cNvPr>
          <p:cNvSpPr/>
          <p:nvPr/>
        </p:nvSpPr>
        <p:spPr bwMode="gray">
          <a:xfrm>
            <a:off x="1480799" y="4079352"/>
            <a:ext cx="225911" cy="225911"/>
          </a:xfrm>
          <a:prstGeom prst="mathMultiply">
            <a:avLst/>
          </a:prstGeom>
          <a:solidFill>
            <a:schemeClr val="accent5"/>
          </a:solidFill>
          <a:ln w="9525" cap="flat" cmpd="sng" algn="ctr">
            <a:noFill/>
            <a:prstDash val="solid"/>
            <a:round/>
            <a:headEnd type="none" w="med" len="med"/>
            <a:tailEnd type="none" w="med" len="med"/>
          </a:ln>
          <a:effectLst/>
        </p:spPr>
        <p:txBody>
          <a:bodyPr vert="horz" wrap="square" lIns="56478" tIns="28239" rIns="56478" bIns="28239" numCol="1" rtlCol="0" anchor="t" anchorCtr="0" compatLnSpc="1">
            <a:prstTxWarp prst="textNoShape">
              <a:avLst/>
            </a:prstTxWarp>
          </a:bodyPr>
          <a:lstStyle/>
          <a:p>
            <a:pPr defTabSz="903966">
              <a:defRPr/>
            </a:pPr>
            <a:endParaRPr lang="en-US" sz="556" dirty="0">
              <a:solidFill>
                <a:srgbClr val="D6D8DA"/>
              </a:solidFill>
              <a:latin typeface="Verdana"/>
            </a:endParaRPr>
          </a:p>
        </p:txBody>
      </p:sp>
      <p:sp>
        <p:nvSpPr>
          <p:cNvPr id="16" name="Text Placeholder 1">
            <a:extLst>
              <a:ext uri="{FF2B5EF4-FFF2-40B4-BE49-F238E27FC236}">
                <a16:creationId xmlns:a16="http://schemas.microsoft.com/office/drawing/2014/main" id="{0BC64AC7-8434-DABE-D05B-BB2C80B9500F}"/>
              </a:ext>
            </a:extLst>
          </p:cNvPr>
          <p:cNvSpPr>
            <a:spLocks noGrp="1"/>
          </p:cNvSpPr>
          <p:nvPr>
            <p:ph type="body" sz="quarter" idx="16"/>
          </p:nvPr>
        </p:nvSpPr>
        <p:spPr>
          <a:xfrm>
            <a:off x="280193" y="99782"/>
            <a:ext cx="3470171" cy="123111"/>
          </a:xfrm>
        </p:spPr>
        <p:txBody>
          <a:bodyPr/>
          <a:lstStyle/>
          <a:p>
            <a:r>
              <a:rPr lang="en-US" dirty="0"/>
              <a:t>Developing a Successful Talent Strategy</a:t>
            </a:r>
          </a:p>
        </p:txBody>
      </p:sp>
    </p:spTree>
    <p:extLst>
      <p:ext uri="{BB962C8B-B14F-4D97-AF65-F5344CB8AC3E}">
        <p14:creationId xmlns:p14="http://schemas.microsoft.com/office/powerpoint/2010/main" val="2971840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092A46A-EE31-C56A-6D4D-32C54BF5F058}"/>
              </a:ext>
              <a:ext uri="{C183D7F6-B498-43B3-948B-1728B52AA6E4}">
                <adec:decorative xmlns:adec="http://schemas.microsoft.com/office/drawing/2017/decorative" val="1"/>
              </a:ext>
            </a:extLst>
          </p:cNvPr>
          <p:cNvSpPr/>
          <p:nvPr/>
        </p:nvSpPr>
        <p:spPr bwMode="gray">
          <a:xfrm>
            <a:off x="2288921" y="1780733"/>
            <a:ext cx="1804403" cy="1507171"/>
          </a:xfrm>
          <a:prstGeom prst="rect">
            <a:avLst/>
          </a:prstGeom>
          <a:noFill/>
          <a:ln w="12700">
            <a:solidFill>
              <a:schemeClr val="accent4"/>
            </a:solidFill>
            <a:prstDash val="dash"/>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52" name="Rectangle 51">
            <a:extLst>
              <a:ext uri="{FF2B5EF4-FFF2-40B4-BE49-F238E27FC236}">
                <a16:creationId xmlns:a16="http://schemas.microsoft.com/office/drawing/2014/main" id="{94FE5F3F-DB38-46F2-EEA4-96941B4978DE}"/>
              </a:ext>
              <a:ext uri="{C183D7F6-B498-43B3-948B-1728B52AA6E4}">
                <adec:decorative xmlns:adec="http://schemas.microsoft.com/office/drawing/2017/decorative" val="1"/>
              </a:ext>
            </a:extLst>
          </p:cNvPr>
          <p:cNvSpPr/>
          <p:nvPr/>
        </p:nvSpPr>
        <p:spPr bwMode="gray">
          <a:xfrm>
            <a:off x="2288921" y="1754800"/>
            <a:ext cx="1804403" cy="27432"/>
          </a:xfrm>
          <a:prstGeom prst="rect">
            <a:avLst/>
          </a:prstGeom>
          <a:solidFill>
            <a:schemeClr val="accent4"/>
          </a:solidFill>
          <a:ln w="12700">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53" name="Oval 52">
            <a:extLst>
              <a:ext uri="{FF2B5EF4-FFF2-40B4-BE49-F238E27FC236}">
                <a16:creationId xmlns:a16="http://schemas.microsoft.com/office/drawing/2014/main" id="{D7D08B86-C882-4704-7D4F-D7B6976244EB}"/>
              </a:ext>
              <a:ext uri="{C183D7F6-B498-43B3-948B-1728B52AA6E4}">
                <adec:decorative xmlns:adec="http://schemas.microsoft.com/office/drawing/2017/decorative" val="1"/>
              </a:ext>
            </a:extLst>
          </p:cNvPr>
          <p:cNvSpPr/>
          <p:nvPr/>
        </p:nvSpPr>
        <p:spPr bwMode="gray">
          <a:xfrm>
            <a:off x="3008243" y="1585636"/>
            <a:ext cx="365760" cy="365760"/>
          </a:xfrm>
          <a:prstGeom prst="ellipse">
            <a:avLst/>
          </a:prstGeom>
          <a:solidFill>
            <a:schemeClr val="bg1"/>
          </a:solidFill>
          <a:ln w="19050">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pic>
        <p:nvPicPr>
          <p:cNvPr id="4" name="Picture 3">
            <a:extLst>
              <a:ext uri="{FF2B5EF4-FFF2-40B4-BE49-F238E27FC236}">
                <a16:creationId xmlns:a16="http://schemas.microsoft.com/office/drawing/2014/main" id="{B3649FA6-E1C4-7103-6C0A-04CC1D2ED78F}"/>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3067459" y="1663436"/>
            <a:ext cx="247323" cy="202356"/>
          </a:xfrm>
          <a:prstGeom prst="rect">
            <a:avLst/>
          </a:prstGeom>
        </p:spPr>
      </p:pic>
      <p:sp>
        <p:nvSpPr>
          <p:cNvPr id="3" name="Title 2">
            <a:extLst>
              <a:ext uri="{FF2B5EF4-FFF2-40B4-BE49-F238E27FC236}">
                <a16:creationId xmlns:a16="http://schemas.microsoft.com/office/drawing/2014/main" id="{692ECA84-6A54-1AED-76CF-994D0D859250}"/>
              </a:ext>
            </a:extLst>
          </p:cNvPr>
          <p:cNvSpPr>
            <a:spLocks noGrp="1"/>
          </p:cNvSpPr>
          <p:nvPr>
            <p:ph type="title"/>
          </p:nvPr>
        </p:nvSpPr>
        <p:spPr>
          <a:xfrm>
            <a:off x="280988" y="317439"/>
            <a:ext cx="5842000" cy="249299"/>
          </a:xfrm>
        </p:spPr>
        <p:txBody>
          <a:bodyPr/>
          <a:lstStyle/>
          <a:p>
            <a:r>
              <a:rPr lang="en-US" dirty="0"/>
              <a:t>Talent Intelligence Fuels Intentional Initiatives</a:t>
            </a:r>
          </a:p>
        </p:txBody>
      </p:sp>
      <p:sp>
        <p:nvSpPr>
          <p:cNvPr id="40" name="TextBox 39">
            <a:extLst>
              <a:ext uri="{FF2B5EF4-FFF2-40B4-BE49-F238E27FC236}">
                <a16:creationId xmlns:a16="http://schemas.microsoft.com/office/drawing/2014/main" id="{20A5ACA8-5C30-D298-4172-373267CCE3A1}"/>
              </a:ext>
            </a:extLst>
          </p:cNvPr>
          <p:cNvSpPr txBox="1"/>
          <p:nvPr/>
        </p:nvSpPr>
        <p:spPr bwMode="gray">
          <a:xfrm>
            <a:off x="278254" y="878241"/>
            <a:ext cx="5844734" cy="153888"/>
          </a:xfrm>
          <a:prstGeom prst="rect">
            <a:avLst/>
          </a:prstGeom>
          <a:noFill/>
        </p:spPr>
        <p:txBody>
          <a:bodyPr wrap="square" lIns="0" tIns="0" rIns="0" bIns="0" rtlCol="0">
            <a:spAutoFit/>
          </a:bodyPr>
          <a:lstStyle/>
          <a:p>
            <a:pPr>
              <a:spcBef>
                <a:spcPts val="500"/>
              </a:spcBef>
            </a:pPr>
            <a:r>
              <a:rPr lang="en-US" sz="1000" b="1" dirty="0"/>
              <a:t>Assess360’s Three-Part Solution to Drive Measurable and Sustainable Change</a:t>
            </a:r>
          </a:p>
        </p:txBody>
      </p:sp>
      <p:sp>
        <p:nvSpPr>
          <p:cNvPr id="41" name="Rectangle 40">
            <a:extLst>
              <a:ext uri="{FF2B5EF4-FFF2-40B4-BE49-F238E27FC236}">
                <a16:creationId xmlns:a16="http://schemas.microsoft.com/office/drawing/2014/main" id="{C86F4453-E4C0-4D0B-C0B0-C22F239DD465}"/>
              </a:ext>
            </a:extLst>
          </p:cNvPr>
          <p:cNvSpPr/>
          <p:nvPr/>
        </p:nvSpPr>
        <p:spPr>
          <a:xfrm>
            <a:off x="280194" y="1209661"/>
            <a:ext cx="1808196" cy="369332"/>
          </a:xfrm>
          <a:prstGeom prst="rect">
            <a:avLst/>
          </a:prstGeom>
        </p:spPr>
        <p:txBody>
          <a:bodyPr wrap="square" lIns="0" tIns="45720" rIns="0">
            <a:spAutoFit/>
          </a:bodyPr>
          <a:lstStyle/>
          <a:p>
            <a:pPr algn="ctr">
              <a:spcBef>
                <a:spcPts val="500"/>
              </a:spcBef>
            </a:pPr>
            <a:r>
              <a:rPr lang="en-US" sz="900" b="1" dirty="0"/>
              <a:t>Employee Voice </a:t>
            </a:r>
            <a:br>
              <a:rPr lang="en-US" sz="900" b="1" dirty="0"/>
            </a:br>
            <a:r>
              <a:rPr lang="en-US" sz="900" b="1" dirty="0"/>
              <a:t>Sessions (EVS)</a:t>
            </a:r>
          </a:p>
        </p:txBody>
      </p:sp>
      <p:sp>
        <p:nvSpPr>
          <p:cNvPr id="42" name="TextBox 41">
            <a:extLst>
              <a:ext uri="{FF2B5EF4-FFF2-40B4-BE49-F238E27FC236}">
                <a16:creationId xmlns:a16="http://schemas.microsoft.com/office/drawing/2014/main" id="{3F620319-6C47-BFEA-05E9-C0FF10ACAEEF}"/>
              </a:ext>
            </a:extLst>
          </p:cNvPr>
          <p:cNvSpPr txBox="1"/>
          <p:nvPr/>
        </p:nvSpPr>
        <p:spPr bwMode="gray">
          <a:xfrm>
            <a:off x="366263" y="2043757"/>
            <a:ext cx="1600423" cy="1113125"/>
          </a:xfrm>
          <a:prstGeom prst="rect">
            <a:avLst/>
          </a:prstGeom>
          <a:noFill/>
        </p:spPr>
        <p:txBody>
          <a:bodyPr wrap="square" lIns="0" tIns="0" rIns="0" bIns="0" rtlCol="0">
            <a:spAutoFit/>
          </a:bodyPr>
          <a:lstStyle/>
          <a:p>
            <a:pPr marL="171450" indent="-171450">
              <a:spcBef>
                <a:spcPts val="500"/>
              </a:spcBef>
              <a:buFont typeface="Arial" panose="020B0604020202020204" pitchFamily="34" charset="0"/>
              <a:buChar char="•"/>
            </a:pPr>
            <a:r>
              <a:rPr lang="en-US" sz="800" dirty="0"/>
              <a:t>Anonymous, online </a:t>
            </a:r>
            <a:br>
              <a:rPr lang="en-US" sz="800" dirty="0"/>
            </a:br>
            <a:r>
              <a:rPr lang="en-US" sz="800" dirty="0"/>
              <a:t>focus groups moderated </a:t>
            </a:r>
            <a:br>
              <a:rPr lang="en-US" sz="800" dirty="0"/>
            </a:br>
            <a:r>
              <a:rPr lang="en-US" sz="800" dirty="0"/>
              <a:t>by our experts</a:t>
            </a:r>
          </a:p>
          <a:p>
            <a:pPr marL="171450" indent="-171450">
              <a:spcBef>
                <a:spcPts val="500"/>
              </a:spcBef>
              <a:buFont typeface="Arial" panose="020B0604020202020204" pitchFamily="34" charset="0"/>
              <a:buChar char="•"/>
            </a:pPr>
            <a:r>
              <a:rPr lang="en-US" sz="800" dirty="0"/>
              <a:t>Gather rich, qualitative data that breathes life behind the numbers</a:t>
            </a:r>
          </a:p>
          <a:p>
            <a:pPr marL="171450" indent="-171450">
              <a:spcBef>
                <a:spcPts val="500"/>
              </a:spcBef>
              <a:buFont typeface="Arial" panose="020B0604020202020204" pitchFamily="34" charset="0"/>
              <a:buChar char="•"/>
            </a:pPr>
            <a:r>
              <a:rPr lang="en-US" sz="800" dirty="0"/>
              <a:t>Paint an authentic picture of the employee experience</a:t>
            </a:r>
          </a:p>
        </p:txBody>
      </p:sp>
      <p:sp>
        <p:nvSpPr>
          <p:cNvPr id="43" name="Rectangle 42">
            <a:extLst>
              <a:ext uri="{FF2B5EF4-FFF2-40B4-BE49-F238E27FC236}">
                <a16:creationId xmlns:a16="http://schemas.microsoft.com/office/drawing/2014/main" id="{A2E12D8C-2C48-DCFD-4E97-BF6794C08DD0}"/>
              </a:ext>
              <a:ext uri="{C183D7F6-B498-43B3-948B-1728B52AA6E4}">
                <adec:decorative xmlns:adec="http://schemas.microsoft.com/office/drawing/2017/decorative" val="1"/>
              </a:ext>
            </a:extLst>
          </p:cNvPr>
          <p:cNvSpPr/>
          <p:nvPr/>
        </p:nvSpPr>
        <p:spPr bwMode="gray">
          <a:xfrm>
            <a:off x="287022" y="3411393"/>
            <a:ext cx="1801368" cy="933412"/>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endParaRPr>
          </a:p>
        </p:txBody>
      </p:sp>
      <p:sp>
        <p:nvSpPr>
          <p:cNvPr id="45" name="TextBox 44">
            <a:extLst>
              <a:ext uri="{FF2B5EF4-FFF2-40B4-BE49-F238E27FC236}">
                <a16:creationId xmlns:a16="http://schemas.microsoft.com/office/drawing/2014/main" id="{FB4009E7-6090-7024-AF53-A7C112A2C56B}"/>
              </a:ext>
            </a:extLst>
          </p:cNvPr>
          <p:cNvSpPr txBox="1"/>
          <p:nvPr/>
        </p:nvSpPr>
        <p:spPr bwMode="gray">
          <a:xfrm>
            <a:off x="548217" y="3661452"/>
            <a:ext cx="1278978" cy="402674"/>
          </a:xfrm>
          <a:prstGeom prst="rect">
            <a:avLst/>
          </a:prstGeom>
          <a:noFill/>
        </p:spPr>
        <p:txBody>
          <a:bodyPr wrap="square" lIns="0" tIns="0" rIns="0" bIns="0" rtlCol="0">
            <a:spAutoFit/>
          </a:bodyPr>
          <a:lstStyle/>
          <a:p>
            <a:pPr>
              <a:spcBef>
                <a:spcPts val="500"/>
              </a:spcBef>
            </a:pPr>
            <a:r>
              <a:rPr lang="en-US" sz="800" b="1" dirty="0">
                <a:solidFill>
                  <a:schemeClr val="bg1"/>
                </a:solidFill>
              </a:rPr>
              <a:t>Listen Differently</a:t>
            </a:r>
          </a:p>
          <a:p>
            <a:pPr>
              <a:spcBef>
                <a:spcPts val="500"/>
              </a:spcBef>
            </a:pPr>
            <a:r>
              <a:rPr lang="en-US" sz="700" dirty="0">
                <a:solidFill>
                  <a:schemeClr val="bg1"/>
                </a:solidFill>
              </a:rPr>
              <a:t>To accurately diagnose your pockets of disengagement </a:t>
            </a:r>
          </a:p>
        </p:txBody>
      </p:sp>
      <p:sp>
        <p:nvSpPr>
          <p:cNvPr id="47" name="Rectangle 46">
            <a:extLst>
              <a:ext uri="{FF2B5EF4-FFF2-40B4-BE49-F238E27FC236}">
                <a16:creationId xmlns:a16="http://schemas.microsoft.com/office/drawing/2014/main" id="{69E75EA9-8B6B-7992-3DC2-ED493E226103}"/>
              </a:ext>
            </a:extLst>
          </p:cNvPr>
          <p:cNvSpPr/>
          <p:nvPr/>
        </p:nvSpPr>
        <p:spPr>
          <a:xfrm>
            <a:off x="2309029" y="1319173"/>
            <a:ext cx="1764187" cy="230832"/>
          </a:xfrm>
          <a:prstGeom prst="rect">
            <a:avLst/>
          </a:prstGeom>
        </p:spPr>
        <p:txBody>
          <a:bodyPr wrap="square" lIns="0" rIns="0">
            <a:spAutoFit/>
          </a:bodyPr>
          <a:lstStyle/>
          <a:p>
            <a:pPr algn="ctr">
              <a:spcBef>
                <a:spcPts val="500"/>
              </a:spcBef>
            </a:pPr>
            <a:r>
              <a:rPr lang="en-US" sz="900" b="1" dirty="0"/>
              <a:t>Comprehensive Data</a:t>
            </a:r>
          </a:p>
        </p:txBody>
      </p:sp>
      <p:sp>
        <p:nvSpPr>
          <p:cNvPr id="48" name="TextBox 47">
            <a:extLst>
              <a:ext uri="{FF2B5EF4-FFF2-40B4-BE49-F238E27FC236}">
                <a16:creationId xmlns:a16="http://schemas.microsoft.com/office/drawing/2014/main" id="{3BF92FDD-A5E2-9ECD-F81D-95AE47979A7C}"/>
              </a:ext>
            </a:extLst>
          </p:cNvPr>
          <p:cNvSpPr txBox="1"/>
          <p:nvPr/>
        </p:nvSpPr>
        <p:spPr bwMode="gray">
          <a:xfrm>
            <a:off x="2368162" y="2043757"/>
            <a:ext cx="1645920" cy="990015"/>
          </a:xfrm>
          <a:prstGeom prst="rect">
            <a:avLst/>
          </a:prstGeom>
          <a:noFill/>
        </p:spPr>
        <p:txBody>
          <a:bodyPr wrap="square" lIns="0" tIns="0" rIns="0" bIns="0" rtlCol="0">
            <a:spAutoFit/>
          </a:bodyPr>
          <a:lstStyle/>
          <a:p>
            <a:pPr marL="171450" indent="-171450">
              <a:spcBef>
                <a:spcPts val="500"/>
              </a:spcBef>
              <a:buFont typeface="Arial" panose="020B0604020202020204" pitchFamily="34" charset="0"/>
              <a:buChar char="•"/>
            </a:pPr>
            <a:r>
              <a:rPr lang="en-US" sz="800" dirty="0"/>
              <a:t>Provide a comprehensive, digestible view of Assess360 findings</a:t>
            </a:r>
          </a:p>
          <a:p>
            <a:pPr marL="171450" indent="-171450">
              <a:spcBef>
                <a:spcPts val="500"/>
              </a:spcBef>
              <a:buFont typeface="Arial" panose="020B0604020202020204" pitchFamily="34" charset="0"/>
              <a:buChar char="•"/>
            </a:pPr>
            <a:r>
              <a:rPr lang="en-US" sz="800" dirty="0"/>
              <a:t>Nuanced picture of current state and strategic gaps</a:t>
            </a:r>
          </a:p>
          <a:p>
            <a:pPr marL="171450" indent="-171450">
              <a:spcBef>
                <a:spcPts val="500"/>
              </a:spcBef>
              <a:buFont typeface="Arial" panose="020B0604020202020204" pitchFamily="34" charset="0"/>
              <a:buChar char="•"/>
            </a:pPr>
            <a:r>
              <a:rPr lang="en-US" sz="800" dirty="0"/>
              <a:t>Make data easy to share and explain to stakeholders</a:t>
            </a:r>
          </a:p>
        </p:txBody>
      </p:sp>
      <p:sp>
        <p:nvSpPr>
          <p:cNvPr id="49" name="Rectangle 48">
            <a:extLst>
              <a:ext uri="{FF2B5EF4-FFF2-40B4-BE49-F238E27FC236}">
                <a16:creationId xmlns:a16="http://schemas.microsoft.com/office/drawing/2014/main" id="{0CAA8A15-E7C3-4E93-8D4B-5D8D1ADCC928}"/>
              </a:ext>
              <a:ext uri="{C183D7F6-B498-43B3-948B-1728B52AA6E4}">
                <adec:decorative xmlns:adec="http://schemas.microsoft.com/office/drawing/2017/decorative" val="1"/>
              </a:ext>
            </a:extLst>
          </p:cNvPr>
          <p:cNvSpPr/>
          <p:nvPr/>
        </p:nvSpPr>
        <p:spPr bwMode="gray">
          <a:xfrm>
            <a:off x="2290438" y="3403140"/>
            <a:ext cx="1801368" cy="942523"/>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51" name="TextBox 50">
            <a:extLst>
              <a:ext uri="{FF2B5EF4-FFF2-40B4-BE49-F238E27FC236}">
                <a16:creationId xmlns:a16="http://schemas.microsoft.com/office/drawing/2014/main" id="{82A87CD3-F9B3-EAE2-CA05-B57F12A90C2C}"/>
              </a:ext>
            </a:extLst>
          </p:cNvPr>
          <p:cNvSpPr txBox="1"/>
          <p:nvPr/>
        </p:nvSpPr>
        <p:spPr bwMode="gray">
          <a:xfrm>
            <a:off x="2551514" y="3661452"/>
            <a:ext cx="1279216" cy="510396"/>
          </a:xfrm>
          <a:prstGeom prst="rect">
            <a:avLst/>
          </a:prstGeom>
          <a:noFill/>
        </p:spPr>
        <p:txBody>
          <a:bodyPr wrap="square" lIns="0" tIns="0" rIns="0" bIns="0" rtlCol="0">
            <a:spAutoFit/>
          </a:bodyPr>
          <a:lstStyle/>
          <a:p>
            <a:pPr>
              <a:spcBef>
                <a:spcPts val="500"/>
              </a:spcBef>
            </a:pPr>
            <a:r>
              <a:rPr lang="en-US" sz="800" b="1" dirty="0">
                <a:solidFill>
                  <a:schemeClr val="bg1"/>
                </a:solidFill>
              </a:rPr>
              <a:t>Monitor Regularly </a:t>
            </a:r>
          </a:p>
          <a:p>
            <a:pPr>
              <a:spcBef>
                <a:spcPts val="500"/>
              </a:spcBef>
            </a:pPr>
            <a:r>
              <a:rPr lang="en-US" sz="700" dirty="0">
                <a:solidFill>
                  <a:schemeClr val="bg1"/>
                </a:solidFill>
              </a:rPr>
              <a:t>To capture changes in employee sentiment on the culture and their experience</a:t>
            </a:r>
          </a:p>
        </p:txBody>
      </p:sp>
      <p:sp>
        <p:nvSpPr>
          <p:cNvPr id="55" name="Rectangle 54">
            <a:extLst>
              <a:ext uri="{FF2B5EF4-FFF2-40B4-BE49-F238E27FC236}">
                <a16:creationId xmlns:a16="http://schemas.microsoft.com/office/drawing/2014/main" id="{4F7CBF87-31AC-E26B-8676-56B86136F92A}"/>
              </a:ext>
              <a:ext uri="{C183D7F6-B498-43B3-948B-1728B52AA6E4}">
                <adec:decorative xmlns:adec="http://schemas.microsoft.com/office/drawing/2017/decorative" val="1"/>
              </a:ext>
            </a:extLst>
          </p:cNvPr>
          <p:cNvSpPr/>
          <p:nvPr/>
        </p:nvSpPr>
        <p:spPr bwMode="gray">
          <a:xfrm>
            <a:off x="287022" y="1781948"/>
            <a:ext cx="1804403" cy="1506145"/>
          </a:xfrm>
          <a:prstGeom prst="rect">
            <a:avLst/>
          </a:prstGeom>
          <a:noFill/>
          <a:ln w="12700">
            <a:solidFill>
              <a:schemeClr val="accent5"/>
            </a:solidFill>
            <a:prstDash val="dash"/>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56" name="Rectangle 55">
            <a:extLst>
              <a:ext uri="{FF2B5EF4-FFF2-40B4-BE49-F238E27FC236}">
                <a16:creationId xmlns:a16="http://schemas.microsoft.com/office/drawing/2014/main" id="{6017EE3F-7F7A-107B-AD89-1BC13CB0D748}"/>
              </a:ext>
              <a:ext uri="{C183D7F6-B498-43B3-948B-1728B52AA6E4}">
                <adec:decorative xmlns:adec="http://schemas.microsoft.com/office/drawing/2017/decorative" val="1"/>
              </a:ext>
            </a:extLst>
          </p:cNvPr>
          <p:cNvSpPr/>
          <p:nvPr/>
        </p:nvSpPr>
        <p:spPr bwMode="gray">
          <a:xfrm>
            <a:off x="283967" y="1754800"/>
            <a:ext cx="1810512" cy="27432"/>
          </a:xfrm>
          <a:prstGeom prst="rect">
            <a:avLst/>
          </a:prstGeom>
          <a:solidFill>
            <a:schemeClr val="accent5"/>
          </a:solidFill>
          <a:ln w="12700">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57" name="Oval 56">
            <a:extLst>
              <a:ext uri="{FF2B5EF4-FFF2-40B4-BE49-F238E27FC236}">
                <a16:creationId xmlns:a16="http://schemas.microsoft.com/office/drawing/2014/main" id="{93E89020-B9B4-1FB8-A2E5-34D213E29883}"/>
              </a:ext>
              <a:ext uri="{C183D7F6-B498-43B3-948B-1728B52AA6E4}">
                <adec:decorative xmlns:adec="http://schemas.microsoft.com/office/drawing/2017/decorative" val="1"/>
              </a:ext>
            </a:extLst>
          </p:cNvPr>
          <p:cNvSpPr/>
          <p:nvPr/>
        </p:nvSpPr>
        <p:spPr bwMode="gray">
          <a:xfrm>
            <a:off x="1006343" y="1585636"/>
            <a:ext cx="365760" cy="365760"/>
          </a:xfrm>
          <a:prstGeom prst="ellipse">
            <a:avLst/>
          </a:prstGeom>
          <a:solidFill>
            <a:schemeClr val="bg1"/>
          </a:solidFill>
          <a:ln w="19050">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59" name="Rectangle 58">
            <a:extLst>
              <a:ext uri="{FF2B5EF4-FFF2-40B4-BE49-F238E27FC236}">
                <a16:creationId xmlns:a16="http://schemas.microsoft.com/office/drawing/2014/main" id="{9232A89D-4A70-D7D5-6608-B9DB171064A9}"/>
              </a:ext>
              <a:ext uri="{C183D7F6-B498-43B3-948B-1728B52AA6E4}">
                <adec:decorative xmlns:adec="http://schemas.microsoft.com/office/drawing/2017/decorative" val="1"/>
              </a:ext>
            </a:extLst>
          </p:cNvPr>
          <p:cNvSpPr/>
          <p:nvPr/>
        </p:nvSpPr>
        <p:spPr bwMode="gray">
          <a:xfrm>
            <a:off x="4315757" y="1777899"/>
            <a:ext cx="1804403" cy="1509565"/>
          </a:xfrm>
          <a:prstGeom prst="rect">
            <a:avLst/>
          </a:prstGeom>
          <a:noFill/>
          <a:ln w="12700">
            <a:solidFill>
              <a:schemeClr val="accent2"/>
            </a:solidFill>
            <a:prstDash val="dash"/>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60" name="Rectangle 59">
            <a:extLst>
              <a:ext uri="{FF2B5EF4-FFF2-40B4-BE49-F238E27FC236}">
                <a16:creationId xmlns:a16="http://schemas.microsoft.com/office/drawing/2014/main" id="{5F017A47-618C-14F7-CC48-6758729C3C0E}"/>
              </a:ext>
              <a:ext uri="{C183D7F6-B498-43B3-948B-1728B52AA6E4}">
                <adec:decorative xmlns:adec="http://schemas.microsoft.com/office/drawing/2017/decorative" val="1"/>
              </a:ext>
            </a:extLst>
          </p:cNvPr>
          <p:cNvSpPr/>
          <p:nvPr/>
        </p:nvSpPr>
        <p:spPr bwMode="gray">
          <a:xfrm>
            <a:off x="4315757" y="1754800"/>
            <a:ext cx="1804403" cy="27432"/>
          </a:xfrm>
          <a:prstGeom prst="rect">
            <a:avLst/>
          </a:prstGeom>
          <a:solidFill>
            <a:schemeClr val="accent2"/>
          </a:solidFill>
          <a:ln w="127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61" name="Oval 60">
            <a:extLst>
              <a:ext uri="{FF2B5EF4-FFF2-40B4-BE49-F238E27FC236}">
                <a16:creationId xmlns:a16="http://schemas.microsoft.com/office/drawing/2014/main" id="{AEE82E7D-691E-BE37-D8B5-5BD267D9F4F8}"/>
              </a:ext>
              <a:ext uri="{C183D7F6-B498-43B3-948B-1728B52AA6E4}">
                <adec:decorative xmlns:adec="http://schemas.microsoft.com/office/drawing/2017/decorative" val="1"/>
              </a:ext>
            </a:extLst>
          </p:cNvPr>
          <p:cNvSpPr/>
          <p:nvPr/>
        </p:nvSpPr>
        <p:spPr bwMode="gray">
          <a:xfrm>
            <a:off x="5035079" y="1585636"/>
            <a:ext cx="365760" cy="365760"/>
          </a:xfrm>
          <a:prstGeom prst="ellipse">
            <a:avLst/>
          </a:prstGeom>
          <a:solidFill>
            <a:schemeClr val="bg1"/>
          </a:solidFill>
          <a:ln w="1905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63" name="Rectangle 62">
            <a:extLst>
              <a:ext uri="{FF2B5EF4-FFF2-40B4-BE49-F238E27FC236}">
                <a16:creationId xmlns:a16="http://schemas.microsoft.com/office/drawing/2014/main" id="{AEDB5CF1-FA17-C6AF-202E-2C6477A4DF00}"/>
              </a:ext>
            </a:extLst>
          </p:cNvPr>
          <p:cNvSpPr/>
          <p:nvPr/>
        </p:nvSpPr>
        <p:spPr>
          <a:xfrm>
            <a:off x="4366956" y="1319173"/>
            <a:ext cx="1673961" cy="230832"/>
          </a:xfrm>
          <a:prstGeom prst="rect">
            <a:avLst/>
          </a:prstGeom>
        </p:spPr>
        <p:txBody>
          <a:bodyPr wrap="square" lIns="0" rIns="0">
            <a:spAutoFit/>
          </a:bodyPr>
          <a:lstStyle/>
          <a:p>
            <a:pPr algn="ctr">
              <a:spcBef>
                <a:spcPts val="500"/>
              </a:spcBef>
            </a:pPr>
            <a:r>
              <a:rPr lang="en-US" sz="900" b="1" dirty="0"/>
              <a:t>Expert Talent Consultants</a:t>
            </a:r>
          </a:p>
        </p:txBody>
      </p:sp>
      <p:sp>
        <p:nvSpPr>
          <p:cNvPr id="64" name="TextBox 63">
            <a:extLst>
              <a:ext uri="{FF2B5EF4-FFF2-40B4-BE49-F238E27FC236}">
                <a16:creationId xmlns:a16="http://schemas.microsoft.com/office/drawing/2014/main" id="{CEA15A1B-0003-0987-2AC4-8DB8B0CC1405}"/>
              </a:ext>
            </a:extLst>
          </p:cNvPr>
          <p:cNvSpPr txBox="1"/>
          <p:nvPr/>
        </p:nvSpPr>
        <p:spPr bwMode="gray">
          <a:xfrm>
            <a:off x="4394998" y="2043757"/>
            <a:ext cx="1645920" cy="990015"/>
          </a:xfrm>
          <a:prstGeom prst="rect">
            <a:avLst/>
          </a:prstGeom>
          <a:noFill/>
        </p:spPr>
        <p:txBody>
          <a:bodyPr wrap="square" lIns="0" tIns="0" rIns="0" bIns="0" rtlCol="0">
            <a:spAutoFit/>
          </a:bodyPr>
          <a:lstStyle/>
          <a:p>
            <a:pPr marL="171450" indent="-171450">
              <a:spcBef>
                <a:spcPts val="500"/>
              </a:spcBef>
              <a:buFont typeface="Arial" panose="020B0604020202020204" pitchFamily="34" charset="0"/>
              <a:buChar char="•"/>
            </a:pPr>
            <a:r>
              <a:rPr lang="en-US" sz="800" dirty="0"/>
              <a:t>DEI and Talent professionals with decades of experience</a:t>
            </a:r>
          </a:p>
          <a:p>
            <a:pPr marL="171450" indent="-171450">
              <a:spcBef>
                <a:spcPts val="500"/>
              </a:spcBef>
              <a:buFont typeface="Arial" panose="020B0604020202020204" pitchFamily="34" charset="0"/>
              <a:buChar char="•"/>
            </a:pPr>
            <a:r>
              <a:rPr lang="en-US" sz="800" dirty="0"/>
              <a:t>Guide you through stakeholder alignment and data-driven decision-making</a:t>
            </a:r>
          </a:p>
          <a:p>
            <a:pPr marL="171450" indent="-171450">
              <a:spcBef>
                <a:spcPts val="500"/>
              </a:spcBef>
              <a:buFont typeface="Arial" panose="020B0604020202020204" pitchFamily="34" charset="0"/>
              <a:buChar char="•"/>
            </a:pPr>
            <a:r>
              <a:rPr lang="en-US" sz="800" dirty="0"/>
              <a:t>Instill confidence in you </a:t>
            </a:r>
            <a:br>
              <a:rPr lang="en-US" sz="800" dirty="0"/>
            </a:br>
            <a:r>
              <a:rPr lang="en-US" sz="800" dirty="0"/>
              <a:t>and your inclusion strategy</a:t>
            </a:r>
          </a:p>
        </p:txBody>
      </p:sp>
      <p:sp>
        <p:nvSpPr>
          <p:cNvPr id="65" name="Isosceles Triangle 55">
            <a:extLst>
              <a:ext uri="{FF2B5EF4-FFF2-40B4-BE49-F238E27FC236}">
                <a16:creationId xmlns:a16="http://schemas.microsoft.com/office/drawing/2014/main" id="{BA60F225-A213-E0CC-02DC-159342916106}"/>
              </a:ext>
              <a:ext uri="{C183D7F6-B498-43B3-948B-1728B52AA6E4}">
                <adec:decorative xmlns:adec="http://schemas.microsoft.com/office/drawing/2017/decorative" val="1"/>
              </a:ext>
            </a:extLst>
          </p:cNvPr>
          <p:cNvSpPr/>
          <p:nvPr/>
        </p:nvSpPr>
        <p:spPr bwMode="gray">
          <a:xfrm rot="10800000" flipH="1">
            <a:off x="1112088" y="3355504"/>
            <a:ext cx="154270" cy="132992"/>
          </a:xfrm>
          <a:prstGeom prst="triangle">
            <a:avLst/>
          </a:prstGeom>
          <a:solidFill>
            <a:schemeClr val="accent5"/>
          </a:solidFill>
          <a:ln w="1905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6" name="Isosceles Triangle 57">
            <a:extLst>
              <a:ext uri="{FF2B5EF4-FFF2-40B4-BE49-F238E27FC236}">
                <a16:creationId xmlns:a16="http://schemas.microsoft.com/office/drawing/2014/main" id="{A4F807D5-462C-5957-F920-AD456102784B}"/>
              </a:ext>
              <a:ext uri="{C183D7F6-B498-43B3-948B-1728B52AA6E4}">
                <adec:decorative xmlns:adec="http://schemas.microsoft.com/office/drawing/2017/decorative" val="1"/>
              </a:ext>
            </a:extLst>
          </p:cNvPr>
          <p:cNvSpPr/>
          <p:nvPr/>
        </p:nvSpPr>
        <p:spPr bwMode="gray">
          <a:xfrm rot="10800000" flipH="1">
            <a:off x="3113987" y="3355504"/>
            <a:ext cx="154270" cy="132992"/>
          </a:xfrm>
          <a:prstGeom prst="triangle">
            <a:avLst/>
          </a:prstGeom>
          <a:solidFill>
            <a:schemeClr val="accent4"/>
          </a:solidFill>
          <a:ln w="1905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7" name="Rectangle 66">
            <a:extLst>
              <a:ext uri="{FF2B5EF4-FFF2-40B4-BE49-F238E27FC236}">
                <a16:creationId xmlns:a16="http://schemas.microsoft.com/office/drawing/2014/main" id="{A02B9523-608E-D20C-EDB6-1AB23E9B0B1F}"/>
              </a:ext>
              <a:ext uri="{C183D7F6-B498-43B3-948B-1728B52AA6E4}">
                <adec:decorative xmlns:adec="http://schemas.microsoft.com/office/drawing/2017/decorative" val="1"/>
              </a:ext>
            </a:extLst>
          </p:cNvPr>
          <p:cNvSpPr/>
          <p:nvPr/>
        </p:nvSpPr>
        <p:spPr bwMode="gray">
          <a:xfrm>
            <a:off x="4317274" y="3403141"/>
            <a:ext cx="1801368" cy="942523"/>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68" name="Isosceles Triangle 59">
            <a:extLst>
              <a:ext uri="{FF2B5EF4-FFF2-40B4-BE49-F238E27FC236}">
                <a16:creationId xmlns:a16="http://schemas.microsoft.com/office/drawing/2014/main" id="{A59C1520-6A4C-4DF1-AF7A-982E29AD2109}"/>
              </a:ext>
              <a:ext uri="{C183D7F6-B498-43B3-948B-1728B52AA6E4}">
                <adec:decorative xmlns:adec="http://schemas.microsoft.com/office/drawing/2017/decorative" val="1"/>
              </a:ext>
            </a:extLst>
          </p:cNvPr>
          <p:cNvSpPr/>
          <p:nvPr/>
        </p:nvSpPr>
        <p:spPr bwMode="gray">
          <a:xfrm rot="10800000" flipH="1">
            <a:off x="5140824" y="3355504"/>
            <a:ext cx="154270" cy="132992"/>
          </a:xfrm>
          <a:prstGeom prst="triangle">
            <a:avLst/>
          </a:prstGeom>
          <a:solidFill>
            <a:schemeClr val="accent2"/>
          </a:solidFill>
          <a:ln w="1905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0" name="TextBox 69">
            <a:extLst>
              <a:ext uri="{FF2B5EF4-FFF2-40B4-BE49-F238E27FC236}">
                <a16:creationId xmlns:a16="http://schemas.microsoft.com/office/drawing/2014/main" id="{96071295-8A2D-ABAB-30D4-062365E0A7CC}"/>
              </a:ext>
            </a:extLst>
          </p:cNvPr>
          <p:cNvSpPr txBox="1"/>
          <p:nvPr/>
        </p:nvSpPr>
        <p:spPr bwMode="gray">
          <a:xfrm>
            <a:off x="4614169" y="3661452"/>
            <a:ext cx="1207579" cy="402674"/>
          </a:xfrm>
          <a:prstGeom prst="rect">
            <a:avLst/>
          </a:prstGeom>
          <a:noFill/>
        </p:spPr>
        <p:txBody>
          <a:bodyPr wrap="square" lIns="0" tIns="0" rIns="0" bIns="0" rtlCol="0">
            <a:spAutoFit/>
          </a:bodyPr>
          <a:lstStyle/>
          <a:p>
            <a:pPr lvl="0">
              <a:spcBef>
                <a:spcPts val="500"/>
              </a:spcBef>
            </a:pPr>
            <a:r>
              <a:rPr lang="en-US" sz="800" b="1" dirty="0"/>
              <a:t>Act Intentionally</a:t>
            </a:r>
          </a:p>
          <a:p>
            <a:pPr lvl="0">
              <a:spcBef>
                <a:spcPts val="500"/>
              </a:spcBef>
            </a:pPr>
            <a:r>
              <a:rPr lang="en-US" sz="700" dirty="0"/>
              <a:t>To deploy proven practices that re-engage employees</a:t>
            </a:r>
            <a:endParaRPr lang="en-US" sz="800" dirty="0"/>
          </a:p>
        </p:txBody>
      </p:sp>
      <p:pic>
        <p:nvPicPr>
          <p:cNvPr id="5" name="Picture 4">
            <a:extLst>
              <a:ext uri="{FF2B5EF4-FFF2-40B4-BE49-F238E27FC236}">
                <a16:creationId xmlns:a16="http://schemas.microsoft.com/office/drawing/2014/main" id="{B175476B-0E7D-DBD7-B041-997E23A1FF27}"/>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9644" y="1628833"/>
            <a:ext cx="229295" cy="272970"/>
          </a:xfrm>
          <a:prstGeom prst="rect">
            <a:avLst/>
          </a:prstGeom>
        </p:spPr>
      </p:pic>
      <p:pic>
        <p:nvPicPr>
          <p:cNvPr id="6" name="Picture 5">
            <a:extLst>
              <a:ext uri="{FF2B5EF4-FFF2-40B4-BE49-F238E27FC236}">
                <a16:creationId xmlns:a16="http://schemas.microsoft.com/office/drawing/2014/main" id="{BAC4E954-33E0-1A3D-C45C-53E9FB96A2F6}"/>
              </a:ext>
              <a:ext uri="{C183D7F6-B498-43B3-948B-1728B52AA6E4}">
                <adec:decorative xmlns:adec="http://schemas.microsoft.com/office/drawing/2017/decorative" val="1"/>
              </a:ext>
            </a:extLst>
          </p:cNvPr>
          <p:cNvPicPr>
            <a:picLocks noChangeAspect="1"/>
          </p:cNvPicPr>
          <p:nvPr/>
        </p:nvPicPr>
        <p:blipFill>
          <a:blip r:embed="rId5"/>
          <a:srcRect/>
          <a:stretch/>
        </p:blipFill>
        <p:spPr>
          <a:xfrm>
            <a:off x="5086113" y="1676310"/>
            <a:ext cx="263690" cy="170623"/>
          </a:xfrm>
          <a:prstGeom prst="rect">
            <a:avLst/>
          </a:prstGeom>
        </p:spPr>
      </p:pic>
    </p:spTree>
    <p:extLst>
      <p:ext uri="{BB962C8B-B14F-4D97-AF65-F5344CB8AC3E}">
        <p14:creationId xmlns:p14="http://schemas.microsoft.com/office/powerpoint/2010/main" val="44657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2" grpId="0" animBg="1"/>
      <p:bldP spid="53" grpId="0" animBg="1"/>
      <p:bldP spid="47" grpId="0"/>
      <p:bldP spid="48" grpId="0"/>
      <p:bldP spid="49" grpId="0" animBg="1"/>
      <p:bldP spid="51" grpId="0"/>
      <p:bldP spid="59" grpId="0" animBg="1"/>
      <p:bldP spid="60" grpId="0" animBg="1"/>
      <p:bldP spid="61" grpId="0" animBg="1"/>
      <p:bldP spid="63" grpId="0"/>
      <p:bldP spid="64" grpId="0"/>
      <p:bldP spid="66" grpId="0" animBg="1"/>
      <p:bldP spid="67" grpId="0" animBg="1"/>
      <p:bldP spid="68" grpId="0" animBg="1"/>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alpha val="0"/>
          </a:schemeClr>
        </a:solidFill>
        <a:effectLst/>
      </p:bgPr>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A75C93CF-41F2-4011-A1F9-B272E2C2725B}"/>
              </a:ext>
            </a:extLst>
          </p:cNvPr>
          <p:cNvSpPr>
            <a:spLocks noGrp="1"/>
          </p:cNvSpPr>
          <p:nvPr>
            <p:ph type="body" sz="quarter" idx="16"/>
          </p:nvPr>
        </p:nvSpPr>
        <p:spPr>
          <a:xfrm>
            <a:off x="408330" y="385627"/>
            <a:ext cx="5027935" cy="249299"/>
          </a:xfrm>
        </p:spPr>
        <p:txBody>
          <a:bodyPr/>
          <a:lstStyle/>
          <a:p>
            <a:r>
              <a:rPr lang="en-US" dirty="0">
                <a:solidFill>
                  <a:schemeClr val="tx1"/>
                </a:solidFill>
              </a:rPr>
              <a:t>How Can Seramount Help Your Organization?</a:t>
            </a:r>
          </a:p>
        </p:txBody>
      </p:sp>
      <p:sp>
        <p:nvSpPr>
          <p:cNvPr id="9" name="Text Placeholder 8">
            <a:extLst>
              <a:ext uri="{FF2B5EF4-FFF2-40B4-BE49-F238E27FC236}">
                <a16:creationId xmlns:a16="http://schemas.microsoft.com/office/drawing/2014/main" id="{3504A057-0D25-4B21-A0C5-B960D219F21A}"/>
              </a:ext>
            </a:extLst>
          </p:cNvPr>
          <p:cNvSpPr>
            <a:spLocks noGrp="1"/>
          </p:cNvSpPr>
          <p:nvPr>
            <p:ph type="body" sz="quarter" idx="17"/>
          </p:nvPr>
        </p:nvSpPr>
        <p:spPr>
          <a:xfrm>
            <a:off x="731753" y="1028557"/>
            <a:ext cx="3047767" cy="1044325"/>
          </a:xfrm>
        </p:spPr>
        <p:txBody>
          <a:bodyPr/>
          <a:lstStyle/>
          <a:p>
            <a:r>
              <a:rPr lang="en-US" sz="1050" b="1" dirty="0">
                <a:solidFill>
                  <a:schemeClr val="tx1"/>
                </a:solidFill>
              </a:rPr>
              <a:t>We value your feedback.</a:t>
            </a:r>
          </a:p>
          <a:p>
            <a:r>
              <a:rPr lang="en-US" sz="1000" dirty="0">
                <a:solidFill>
                  <a:schemeClr val="tx1"/>
                </a:solidFill>
              </a:rPr>
              <a:t>Please </a:t>
            </a:r>
            <a:r>
              <a:rPr lang="en-US" sz="1000" b="1" dirty="0">
                <a:solidFill>
                  <a:schemeClr val="tx1"/>
                </a:solidFill>
              </a:rPr>
              <a:t>share your thoughts </a:t>
            </a:r>
            <a:r>
              <a:rPr lang="en-US" sz="1000" dirty="0">
                <a:solidFill>
                  <a:schemeClr val="tx1"/>
                </a:solidFill>
              </a:rPr>
              <a:t>about our presentation in the </a:t>
            </a:r>
            <a:r>
              <a:rPr lang="en-US" sz="1000" b="1" dirty="0">
                <a:solidFill>
                  <a:schemeClr val="tx1"/>
                </a:solidFill>
              </a:rPr>
              <a:t>short poll</a:t>
            </a:r>
            <a:r>
              <a:rPr lang="en-US" sz="1000" dirty="0">
                <a:solidFill>
                  <a:schemeClr val="tx1"/>
                </a:solidFill>
              </a:rPr>
              <a:t> on your screen.</a:t>
            </a:r>
          </a:p>
          <a:p>
            <a:r>
              <a:rPr lang="en-US" sz="1050" i="1" dirty="0">
                <a:solidFill>
                  <a:schemeClr val="tx1"/>
                </a:solidFill>
              </a:rPr>
              <a:t>Thank you!</a:t>
            </a:r>
          </a:p>
        </p:txBody>
      </p:sp>
      <p:cxnSp>
        <p:nvCxnSpPr>
          <p:cNvPr id="14" name="Straight Connector 13">
            <a:extLst>
              <a:ext uri="{FF2B5EF4-FFF2-40B4-BE49-F238E27FC236}">
                <a16:creationId xmlns:a16="http://schemas.microsoft.com/office/drawing/2014/main" id="{D508ABA0-3DEE-4A71-A0E1-A85F0606DC39}"/>
              </a:ext>
              <a:ext uri="{C183D7F6-B498-43B3-948B-1728B52AA6E4}">
                <adec:decorative xmlns:adec="http://schemas.microsoft.com/office/drawing/2017/decorative" val="1"/>
              </a:ext>
            </a:extLst>
          </p:cNvPr>
          <p:cNvCxnSpPr>
            <a:cxnSpLocks/>
          </p:cNvCxnSpPr>
          <p:nvPr/>
        </p:nvCxnSpPr>
        <p:spPr bwMode="gray">
          <a:xfrm>
            <a:off x="731752" y="1292103"/>
            <a:ext cx="3017520" cy="0"/>
          </a:xfrm>
          <a:prstGeom prst="line">
            <a:avLst/>
          </a:prstGeom>
          <a:ln w="22225">
            <a:solidFill>
              <a:schemeClr val="tx2"/>
            </a:solidFill>
            <a:tailEnd type="none"/>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EBFDE077-0BCF-D4DD-2E23-7BE9EECDD257}"/>
              </a:ext>
            </a:extLst>
          </p:cNvPr>
          <p:cNvGrpSpPr/>
          <p:nvPr/>
        </p:nvGrpSpPr>
        <p:grpSpPr>
          <a:xfrm>
            <a:off x="0" y="2336428"/>
            <a:ext cx="6400800" cy="1900495"/>
            <a:chOff x="0" y="2971079"/>
            <a:chExt cx="6400800" cy="1900495"/>
          </a:xfrm>
        </p:grpSpPr>
        <p:sp>
          <p:nvSpPr>
            <p:cNvPr id="6" name="Rectangle 5">
              <a:extLst>
                <a:ext uri="{FF2B5EF4-FFF2-40B4-BE49-F238E27FC236}">
                  <a16:creationId xmlns:a16="http://schemas.microsoft.com/office/drawing/2014/main" id="{15A54260-BD20-7179-C232-CFE9B6E38E4D}"/>
                </a:ext>
              </a:extLst>
            </p:cNvPr>
            <p:cNvSpPr/>
            <p:nvPr/>
          </p:nvSpPr>
          <p:spPr bwMode="gray">
            <a:xfrm>
              <a:off x="0" y="2971079"/>
              <a:ext cx="6400800" cy="19004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Text Placeholder 8">
              <a:extLst>
                <a:ext uri="{FF2B5EF4-FFF2-40B4-BE49-F238E27FC236}">
                  <a16:creationId xmlns:a16="http://schemas.microsoft.com/office/drawing/2014/main" id="{ED2B17B0-D24B-F520-A8EE-DEA8BFB4DA42}"/>
                </a:ext>
              </a:extLst>
            </p:cNvPr>
            <p:cNvSpPr txBox="1">
              <a:spLocks/>
            </p:cNvSpPr>
            <p:nvPr/>
          </p:nvSpPr>
          <p:spPr bwMode="gray">
            <a:xfrm>
              <a:off x="553985" y="3221689"/>
              <a:ext cx="5484675" cy="1408912"/>
            </a:xfrm>
            <a:prstGeom prst="rect">
              <a:avLst/>
            </a:prstGeom>
          </p:spPr>
          <p:txBody>
            <a:bodyPr vert="horz" wrap="square" lIns="0" tIns="0" rIns="0" bIns="0" numCol="1" rtlCol="0">
              <a:spAutoFit/>
            </a:bodyPr>
            <a:lstStyle>
              <a:lvl1pPr marL="0" indent="0" algn="l" defTabSz="480060" rtl="0" eaLnBrk="1" latinLnBrk="0" hangingPunct="1">
                <a:lnSpc>
                  <a:spcPct val="120000"/>
                </a:lnSpc>
                <a:spcBef>
                  <a:spcPts val="1200"/>
                </a:spcBef>
                <a:buClrTx/>
                <a:buFont typeface="Arial" panose="020B0604020202020204" pitchFamily="34" charset="0"/>
                <a:buNone/>
                <a:defRPr sz="1400" kern="1200">
                  <a:solidFill>
                    <a:schemeClr val="bg1"/>
                  </a:solidFill>
                  <a:latin typeface="+mn-lt"/>
                  <a:ea typeface="+mn-ea"/>
                  <a:cs typeface="+mn-cs"/>
                </a:defRPr>
              </a:lvl1pPr>
              <a:lvl2pPr marL="114300" indent="0" algn="l" defTabSz="480060" rtl="0" eaLnBrk="1" latinLnBrk="0" hangingPunct="1">
                <a:lnSpc>
                  <a:spcPct val="110000"/>
                </a:lnSpc>
                <a:spcBef>
                  <a:spcPts val="1200"/>
                </a:spcBef>
                <a:buClrTx/>
                <a:buFont typeface="Verdana" panose="020B0604030504040204" pitchFamily="34" charset="0"/>
                <a:buNone/>
                <a:defRPr sz="1400" kern="1200">
                  <a:solidFill>
                    <a:schemeClr val="bg1"/>
                  </a:solidFill>
                  <a:latin typeface="+mn-lt"/>
                  <a:ea typeface="+mn-ea"/>
                  <a:cs typeface="+mn-cs"/>
                </a:defRPr>
              </a:lvl2pPr>
              <a:lvl3pPr marL="228600" indent="0" algn="l" defTabSz="480060" rtl="0" eaLnBrk="1" latinLnBrk="0" hangingPunct="1">
                <a:lnSpc>
                  <a:spcPct val="110000"/>
                </a:lnSpc>
                <a:spcBef>
                  <a:spcPts val="1200"/>
                </a:spcBef>
                <a:buClrTx/>
                <a:buFont typeface="Arial" panose="020B0604020202020204" pitchFamily="34" charset="0"/>
                <a:buNone/>
                <a:defRPr sz="1400" kern="1200">
                  <a:solidFill>
                    <a:schemeClr val="bg1"/>
                  </a:solidFill>
                  <a:latin typeface="+mn-lt"/>
                  <a:ea typeface="+mn-ea"/>
                  <a:cs typeface="+mn-cs"/>
                </a:defRPr>
              </a:lvl3pPr>
              <a:lvl4pPr marL="342900" indent="0" algn="l" defTabSz="480060" rtl="0" eaLnBrk="1" latinLnBrk="0" hangingPunct="1">
                <a:lnSpc>
                  <a:spcPct val="110000"/>
                </a:lnSpc>
                <a:spcBef>
                  <a:spcPts val="1200"/>
                </a:spcBef>
                <a:buFont typeface="Verdana" panose="020B0604030504040204" pitchFamily="34" charset="0"/>
                <a:buNone/>
                <a:defRPr sz="1400" kern="1200">
                  <a:solidFill>
                    <a:schemeClr val="bg1"/>
                  </a:solidFill>
                  <a:latin typeface="+mn-lt"/>
                  <a:ea typeface="+mn-ea"/>
                  <a:cs typeface="+mn-cs"/>
                </a:defRPr>
              </a:lvl4pPr>
              <a:lvl5pPr marL="457200" indent="0" algn="l" defTabSz="480060" rtl="0" eaLnBrk="1" latinLnBrk="0" hangingPunct="1">
                <a:lnSpc>
                  <a:spcPct val="110000"/>
                </a:lnSpc>
                <a:spcBef>
                  <a:spcPts val="1200"/>
                </a:spcBef>
                <a:buFont typeface="Arial" panose="020B0604020202020204" pitchFamily="34" charset="0"/>
                <a:buNone/>
                <a:defRPr sz="1400" kern="1200" baseline="0">
                  <a:solidFill>
                    <a:schemeClr val="bg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pPr>
                <a:lnSpc>
                  <a:spcPct val="100000"/>
                </a:lnSpc>
              </a:pPr>
              <a:r>
                <a:rPr lang="en-US" sz="1050" b="1" dirty="0"/>
                <a:t>Let us know if you’re interested in…</a:t>
              </a:r>
            </a:p>
            <a:p>
              <a:pPr marL="7938" indent="393700">
                <a:lnSpc>
                  <a:spcPct val="200000"/>
                </a:lnSpc>
              </a:pPr>
              <a:r>
                <a:rPr lang="en-US" sz="900" dirty="0"/>
                <a:t>Scheduling a call to learn about our approach to employee listening.</a:t>
              </a:r>
            </a:p>
            <a:p>
              <a:pPr marL="7938" indent="393700">
                <a:lnSpc>
                  <a:spcPct val="200000"/>
                </a:lnSpc>
              </a:pPr>
              <a:r>
                <a:rPr lang="en-US" sz="900" dirty="0"/>
                <a:t>Receiving a copy of our guide to The Five Stages of Talent Strategy Maturity.</a:t>
              </a:r>
            </a:p>
            <a:p>
              <a:pPr marL="7938" indent="393700">
                <a:lnSpc>
                  <a:spcPct val="200000"/>
                </a:lnSpc>
              </a:pPr>
              <a:r>
                <a:rPr lang="en-US" sz="900" dirty="0"/>
                <a:t>Something else? Choose this option and we will follow up with you.</a:t>
              </a:r>
            </a:p>
          </p:txBody>
        </p:sp>
      </p:grpSp>
      <p:pic>
        <p:nvPicPr>
          <p:cNvPr id="2" name="Picture 1">
            <a:extLst>
              <a:ext uri="{FF2B5EF4-FFF2-40B4-BE49-F238E27FC236}">
                <a16:creationId xmlns:a16="http://schemas.microsoft.com/office/drawing/2014/main" id="{059258A0-C6D9-40D1-441F-7D482DD27807}"/>
              </a:ext>
            </a:extLst>
          </p:cNvPr>
          <p:cNvPicPr>
            <a:picLocks noChangeAspect="1"/>
          </p:cNvPicPr>
          <p:nvPr/>
        </p:nvPicPr>
        <p:blipFill>
          <a:blip r:embed="rId3">
            <a:lum bright="70000" contrast="-70000"/>
          </a:blip>
          <a:stretch>
            <a:fillRect/>
          </a:stretch>
        </p:blipFill>
        <p:spPr>
          <a:xfrm>
            <a:off x="617840" y="2918033"/>
            <a:ext cx="227823" cy="239814"/>
          </a:xfrm>
          <a:prstGeom prst="rect">
            <a:avLst/>
          </a:prstGeom>
        </p:spPr>
      </p:pic>
      <p:pic>
        <p:nvPicPr>
          <p:cNvPr id="11" name="Picture 10" descr="A picture containing drawing, plate, food&#10;&#10;Description automatically generated">
            <a:extLst>
              <a:ext uri="{FF2B5EF4-FFF2-40B4-BE49-F238E27FC236}">
                <a16:creationId xmlns:a16="http://schemas.microsoft.com/office/drawing/2014/main" id="{EFCB5EE0-BD8D-9297-7727-10362ADE8DDE}"/>
              </a:ext>
            </a:extLst>
          </p:cNvPr>
          <p:cNvPicPr>
            <a:picLocks noChangeAspect="1"/>
          </p:cNvPicPr>
          <p:nvPr/>
        </p:nvPicPr>
        <p:blipFill>
          <a:blip r:embed="rId4">
            <a:lum bright="70000" contrast="-70000"/>
          </a:blip>
          <a:stretch>
            <a:fillRect/>
          </a:stretch>
        </p:blipFill>
        <p:spPr>
          <a:xfrm>
            <a:off x="596313" y="3296960"/>
            <a:ext cx="270877" cy="270877"/>
          </a:xfrm>
          <a:prstGeom prst="rect">
            <a:avLst/>
          </a:prstGeom>
        </p:spPr>
      </p:pic>
      <p:pic>
        <p:nvPicPr>
          <p:cNvPr id="12" name="Picture 11">
            <a:extLst>
              <a:ext uri="{FF2B5EF4-FFF2-40B4-BE49-F238E27FC236}">
                <a16:creationId xmlns:a16="http://schemas.microsoft.com/office/drawing/2014/main" id="{122CCD9C-60DB-4FEA-9F8A-0F7FCBBD8FE2}"/>
              </a:ext>
              <a:ext uri="{C183D7F6-B498-43B3-948B-1728B52AA6E4}">
                <adec:decorative xmlns:adec="http://schemas.microsoft.com/office/drawing/2017/decorative" val="1"/>
              </a:ext>
            </a:extLst>
          </p:cNvPr>
          <p:cNvPicPr>
            <a:picLocks noChangeAspect="1"/>
          </p:cNvPicPr>
          <p:nvPr/>
        </p:nvPicPr>
        <p:blipFill>
          <a:blip r:embed="rId5">
            <a:lum bright="70000" contrast="-70000"/>
          </a:blip>
          <a:stretch>
            <a:fillRect/>
          </a:stretch>
        </p:blipFill>
        <p:spPr>
          <a:xfrm>
            <a:off x="617840" y="3796225"/>
            <a:ext cx="227823" cy="199725"/>
          </a:xfrm>
          <a:prstGeom prst="rect">
            <a:avLst/>
          </a:prstGeom>
        </p:spPr>
      </p:pic>
      <p:pic>
        <p:nvPicPr>
          <p:cNvPr id="4" name="Picture 3">
            <a:extLst>
              <a:ext uri="{FF2B5EF4-FFF2-40B4-BE49-F238E27FC236}">
                <a16:creationId xmlns:a16="http://schemas.microsoft.com/office/drawing/2014/main" id="{1C1F77E7-606B-FE34-9ED1-FE330CCB939E}"/>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513467" y="1151034"/>
            <a:ext cx="971783" cy="799371"/>
          </a:xfrm>
          <a:prstGeom prst="rect">
            <a:avLst/>
          </a:prstGeom>
        </p:spPr>
      </p:pic>
    </p:spTree>
    <p:extLst>
      <p:ext uri="{BB962C8B-B14F-4D97-AF65-F5344CB8AC3E}">
        <p14:creationId xmlns:p14="http://schemas.microsoft.com/office/powerpoint/2010/main" val="3646219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1000"/>
                                        <p:tgtEl>
                                          <p:spTgt spid="9">
                                            <p:txEl>
                                              <p:pRg st="1" end="1"/>
                                            </p:txEl>
                                          </p:spTgt>
                                        </p:tgtEl>
                                      </p:cBhvr>
                                    </p:animEffect>
                                    <p:anim calcmode="lin" valueType="num">
                                      <p:cBhvr>
                                        <p:cTn id="13"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9">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1000"/>
                                        <p:tgtEl>
                                          <p:spTgt spid="9">
                                            <p:txEl>
                                              <p:pRg st="2" end="2"/>
                                            </p:txEl>
                                          </p:spTgt>
                                        </p:tgtEl>
                                      </p:cBhvr>
                                    </p:animEffect>
                                    <p:anim calcmode="lin" valueType="num">
                                      <p:cBhvr>
                                        <p:cTn id="18"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9">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0A21225-8D6B-2D0E-F7CC-C4E7E6311C72}"/>
            </a:ext>
          </a:extLst>
        </p:cNvPr>
        <p:cNvGrpSpPr/>
        <p:nvPr/>
      </p:nvGrpSpPr>
      <p:grpSpPr>
        <a:xfrm>
          <a:off x="0" y="0"/>
          <a:ext cx="0" cy="0"/>
          <a:chOff x="0" y="0"/>
          <a:chExt cx="0" cy="0"/>
        </a:xfrm>
      </p:grpSpPr>
      <p:sp>
        <p:nvSpPr>
          <p:cNvPr id="20" name="Title 19">
            <a:extLst>
              <a:ext uri="{FF2B5EF4-FFF2-40B4-BE49-F238E27FC236}">
                <a16:creationId xmlns:a16="http://schemas.microsoft.com/office/drawing/2014/main" id="{072EDCFF-4AB5-B037-B9BA-9494222A6233}"/>
              </a:ext>
            </a:extLst>
          </p:cNvPr>
          <p:cNvSpPr>
            <a:spLocks noGrp="1"/>
          </p:cNvSpPr>
          <p:nvPr>
            <p:ph type="title"/>
          </p:nvPr>
        </p:nvSpPr>
        <p:spPr/>
        <p:txBody>
          <a:bodyPr/>
          <a:lstStyle/>
          <a:p>
            <a:r>
              <a:rPr lang="en-US" dirty="0"/>
              <a:t>Create Stakeholder Buy-In to Drive Change</a:t>
            </a:r>
          </a:p>
        </p:txBody>
      </p:sp>
      <p:sp>
        <p:nvSpPr>
          <p:cNvPr id="4" name="Text Placeholder 3">
            <a:extLst>
              <a:ext uri="{FF2B5EF4-FFF2-40B4-BE49-F238E27FC236}">
                <a16:creationId xmlns:a16="http://schemas.microsoft.com/office/drawing/2014/main" id="{B8F9BEC7-9DF8-7BD9-428B-303FC1A1DE9B}"/>
              </a:ext>
            </a:extLst>
          </p:cNvPr>
          <p:cNvSpPr>
            <a:spLocks noGrp="1"/>
          </p:cNvSpPr>
          <p:nvPr>
            <p:ph type="body" sz="quarter" idx="15"/>
          </p:nvPr>
        </p:nvSpPr>
        <p:spPr>
          <a:xfrm>
            <a:off x="280195" y="657732"/>
            <a:ext cx="5842794" cy="184666"/>
          </a:xfrm>
        </p:spPr>
        <p:txBody>
          <a:bodyPr/>
          <a:lstStyle/>
          <a:p>
            <a:r>
              <a:rPr lang="en-US" dirty="0"/>
              <a:t>Empower Stakeholders with the Right Insights in the Right Moments</a:t>
            </a:r>
          </a:p>
        </p:txBody>
      </p:sp>
      <p:sp>
        <p:nvSpPr>
          <p:cNvPr id="3" name="TextBox 2">
            <a:extLst>
              <a:ext uri="{FF2B5EF4-FFF2-40B4-BE49-F238E27FC236}">
                <a16:creationId xmlns:a16="http://schemas.microsoft.com/office/drawing/2014/main" id="{F08C052A-3DE6-5949-2EA1-5AA139432B96}"/>
              </a:ext>
            </a:extLst>
          </p:cNvPr>
          <p:cNvSpPr txBox="1"/>
          <p:nvPr/>
        </p:nvSpPr>
        <p:spPr bwMode="gray">
          <a:xfrm>
            <a:off x="1584341" y="1603297"/>
            <a:ext cx="3232118" cy="246221"/>
          </a:xfrm>
          <a:prstGeom prst="rect">
            <a:avLst/>
          </a:prstGeom>
          <a:noFill/>
          <a:ln>
            <a:noFill/>
          </a:ln>
          <a:effectLst/>
        </p:spPr>
        <p:txBody>
          <a:bodyPr wrap="square" lIns="0" tIns="0" rIns="0" bIns="0" rtlCol="0" anchor="t" anchorCtr="0">
            <a:spAutoFit/>
          </a:bodyPr>
          <a:lstStyle/>
          <a:p>
            <a:pPr marL="981" algn="ctr">
              <a:spcBef>
                <a:spcPts val="309"/>
              </a:spcBef>
            </a:pPr>
            <a:r>
              <a:rPr lang="en-US" sz="800" dirty="0"/>
              <a:t>Engage stakeholders and employees from day 1 by </a:t>
            </a:r>
            <a:r>
              <a:rPr lang="en-US" sz="800" b="1" dirty="0"/>
              <a:t>listening to their needs</a:t>
            </a:r>
            <a:r>
              <a:rPr lang="en-US" sz="800" dirty="0"/>
              <a:t>, priorities, and principles for change.</a:t>
            </a:r>
          </a:p>
        </p:txBody>
      </p:sp>
      <p:grpSp>
        <p:nvGrpSpPr>
          <p:cNvPr id="9" name="Group 8">
            <a:extLst>
              <a:ext uri="{FF2B5EF4-FFF2-40B4-BE49-F238E27FC236}">
                <a16:creationId xmlns:a16="http://schemas.microsoft.com/office/drawing/2014/main" id="{E985E77B-33F5-CE23-9BAA-0171D7F1876E}"/>
              </a:ext>
            </a:extLst>
          </p:cNvPr>
          <p:cNvGrpSpPr/>
          <p:nvPr/>
        </p:nvGrpSpPr>
        <p:grpSpPr>
          <a:xfrm>
            <a:off x="6958120" y="2709192"/>
            <a:ext cx="4622247" cy="1057820"/>
            <a:chOff x="990347" y="5727671"/>
            <a:chExt cx="7483638" cy="1712661"/>
          </a:xfrm>
        </p:grpSpPr>
        <p:grpSp>
          <p:nvGrpSpPr>
            <p:cNvPr id="68" name="Group 67">
              <a:extLst>
                <a:ext uri="{FF2B5EF4-FFF2-40B4-BE49-F238E27FC236}">
                  <a16:creationId xmlns:a16="http://schemas.microsoft.com/office/drawing/2014/main" id="{F57893AE-7F1D-3340-B425-6B5395EF0FDC}"/>
                </a:ext>
              </a:extLst>
            </p:cNvPr>
            <p:cNvGrpSpPr/>
            <p:nvPr/>
          </p:nvGrpSpPr>
          <p:grpSpPr>
            <a:xfrm>
              <a:off x="1208335" y="5727671"/>
              <a:ext cx="7265650" cy="1712661"/>
              <a:chOff x="6979640" y="2496166"/>
              <a:chExt cx="7265650" cy="1712661"/>
            </a:xfrm>
          </p:grpSpPr>
          <p:sp>
            <p:nvSpPr>
              <p:cNvPr id="69" name="Rectangle 68">
                <a:extLst>
                  <a:ext uri="{FF2B5EF4-FFF2-40B4-BE49-F238E27FC236}">
                    <a16:creationId xmlns:a16="http://schemas.microsoft.com/office/drawing/2014/main" id="{F7A8C6F1-057B-09FA-631E-54D3A9445724}"/>
                  </a:ext>
                </a:extLst>
              </p:cNvPr>
              <p:cNvSpPr/>
              <p:nvPr/>
            </p:nvSpPr>
            <p:spPr bwMode="gray">
              <a:xfrm>
                <a:off x="6979640" y="2496166"/>
                <a:ext cx="7265650" cy="1712661"/>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25911" tIns="169433" rIns="225911" bIns="169433" numCol="1" spcCol="0" rtlCol="0" fromWordArt="0" anchor="t" anchorCtr="0" forceAA="0" compatLnSpc="1">
                <a:prstTxWarp prst="textNoShape">
                  <a:avLst/>
                </a:prstTxWarp>
                <a:spAutoFit/>
              </a:bodyPr>
              <a:lstStyle/>
              <a:p>
                <a:pPr defTabSz="564733">
                  <a:lnSpc>
                    <a:spcPct val="110000"/>
                  </a:lnSpc>
                  <a:spcBef>
                    <a:spcPts val="309"/>
                  </a:spcBef>
                  <a:defRPr/>
                </a:pPr>
                <a:r>
                  <a:rPr lang="en-US" sz="865" dirty="0">
                    <a:solidFill>
                      <a:srgbClr val="333E48"/>
                    </a:solidFill>
                    <a:latin typeface="Verdana"/>
                  </a:rPr>
                  <a:t>“Holding one Employee Voice Session is like conducting sixty one-on-one interviews at once. I’ve never seen another tool that can gather employee insights in such an engaging way.”</a:t>
                </a:r>
                <a:endParaRPr lang="en-US" sz="988" dirty="0">
                  <a:solidFill>
                    <a:srgbClr val="333E48"/>
                  </a:solidFill>
                  <a:latin typeface="Verdana"/>
                </a:endParaRPr>
              </a:p>
              <a:p>
                <a:pPr algn="r" defTabSz="564733">
                  <a:spcBef>
                    <a:spcPts val="309"/>
                  </a:spcBef>
                  <a:defRPr/>
                </a:pPr>
                <a:r>
                  <a:rPr lang="en-US" sz="741" dirty="0">
                    <a:solidFill>
                      <a:srgbClr val="333E48"/>
                    </a:solidFill>
                    <a:latin typeface="Rockwell"/>
                  </a:rPr>
                  <a:t>-Chief Culture Officer</a:t>
                </a:r>
              </a:p>
              <a:p>
                <a:pPr algn="r" defTabSz="564733">
                  <a:lnSpc>
                    <a:spcPct val="110000"/>
                  </a:lnSpc>
                  <a:spcBef>
                    <a:spcPts val="309"/>
                  </a:spcBef>
                  <a:defRPr/>
                </a:pPr>
                <a:r>
                  <a:rPr lang="en-US" sz="556" dirty="0">
                    <a:solidFill>
                      <a:srgbClr val="333E48"/>
                    </a:solidFill>
                    <a:latin typeface="Verdana"/>
                  </a:rPr>
                  <a:t>Global Insurance Company</a:t>
                </a:r>
              </a:p>
            </p:txBody>
          </p:sp>
          <p:grpSp>
            <p:nvGrpSpPr>
              <p:cNvPr id="70" name="Group 69">
                <a:extLst>
                  <a:ext uri="{FF2B5EF4-FFF2-40B4-BE49-F238E27FC236}">
                    <a16:creationId xmlns:a16="http://schemas.microsoft.com/office/drawing/2014/main" id="{33B0C1E3-8FF9-6BA4-82A4-44F0E5EB0DDC}"/>
                  </a:ext>
                </a:extLst>
              </p:cNvPr>
              <p:cNvGrpSpPr/>
              <p:nvPr/>
            </p:nvGrpSpPr>
            <p:grpSpPr bwMode="gray">
              <a:xfrm flipH="1" flipV="1">
                <a:off x="6979640" y="2759813"/>
                <a:ext cx="315404" cy="272387"/>
                <a:chOff x="3359446" y="2551001"/>
                <a:chExt cx="394765" cy="340925"/>
              </a:xfrm>
            </p:grpSpPr>
            <p:sp>
              <p:nvSpPr>
                <p:cNvPr id="71" name="Freeform 18">
                  <a:extLst>
                    <a:ext uri="{FF2B5EF4-FFF2-40B4-BE49-F238E27FC236}">
                      <a16:creationId xmlns:a16="http://schemas.microsoft.com/office/drawing/2014/main" id="{E60E470B-1DEC-3C12-FA47-42B2B6E77099}"/>
                    </a:ext>
                    <a:ext uri="{C183D7F6-B498-43B3-948B-1728B52AA6E4}">
                      <adec:decorative xmlns:adec="http://schemas.microsoft.com/office/drawing/2017/decorative" val="1"/>
                    </a:ext>
                  </a:extLst>
                </p:cNvPr>
                <p:cNvSpPr>
                  <a:spLocks/>
                </p:cNvSpPr>
                <p:nvPr/>
              </p:nvSpPr>
              <p:spPr bwMode="gray">
                <a:xfrm rot="10800000">
                  <a:off x="3359446" y="2551001"/>
                  <a:ext cx="182786" cy="340924"/>
                </a:xfrm>
                <a:custGeom>
                  <a:avLst/>
                  <a:gdLst>
                    <a:gd name="T0" fmla="*/ 1467 w 1517"/>
                    <a:gd name="T1" fmla="*/ 169 h 2830"/>
                    <a:gd name="T2" fmla="*/ 1364 w 1517"/>
                    <a:gd name="T3" fmla="*/ 277 h 2830"/>
                    <a:gd name="T4" fmla="*/ 1246 w 1517"/>
                    <a:gd name="T5" fmla="*/ 406 h 2830"/>
                    <a:gd name="T6" fmla="*/ 1121 w 1517"/>
                    <a:gd name="T7" fmla="*/ 548 h 2830"/>
                    <a:gd name="T8" fmla="*/ 994 w 1517"/>
                    <a:gd name="T9" fmla="*/ 700 h 2830"/>
                    <a:gd name="T10" fmla="*/ 874 w 1517"/>
                    <a:gd name="T11" fmla="*/ 854 h 2830"/>
                    <a:gd name="T12" fmla="*/ 766 w 1517"/>
                    <a:gd name="T13" fmla="*/ 1006 h 2830"/>
                    <a:gd name="T14" fmla="*/ 676 w 1517"/>
                    <a:gd name="T15" fmla="*/ 1148 h 2830"/>
                    <a:gd name="T16" fmla="*/ 613 w 1517"/>
                    <a:gd name="T17" fmla="*/ 1277 h 2830"/>
                    <a:gd name="T18" fmla="*/ 581 w 1517"/>
                    <a:gd name="T19" fmla="*/ 1385 h 2830"/>
                    <a:gd name="T20" fmla="*/ 586 w 1517"/>
                    <a:gd name="T21" fmla="*/ 1451 h 2830"/>
                    <a:gd name="T22" fmla="*/ 615 w 1517"/>
                    <a:gd name="T23" fmla="*/ 1481 h 2830"/>
                    <a:gd name="T24" fmla="*/ 652 w 1517"/>
                    <a:gd name="T25" fmla="*/ 1493 h 2830"/>
                    <a:gd name="T26" fmla="*/ 679 w 1517"/>
                    <a:gd name="T27" fmla="*/ 1495 h 2830"/>
                    <a:gd name="T28" fmla="*/ 770 w 1517"/>
                    <a:gd name="T29" fmla="*/ 1496 h 2830"/>
                    <a:gd name="T30" fmla="*/ 873 w 1517"/>
                    <a:gd name="T31" fmla="*/ 1500 h 2830"/>
                    <a:gd name="T32" fmla="*/ 983 w 1517"/>
                    <a:gd name="T33" fmla="*/ 1512 h 2830"/>
                    <a:gd name="T34" fmla="*/ 1094 w 1517"/>
                    <a:gd name="T35" fmla="*/ 1535 h 2830"/>
                    <a:gd name="T36" fmla="*/ 1202 w 1517"/>
                    <a:gd name="T37" fmla="*/ 1574 h 2830"/>
                    <a:gd name="T38" fmla="*/ 1302 w 1517"/>
                    <a:gd name="T39" fmla="*/ 1632 h 2830"/>
                    <a:gd name="T40" fmla="*/ 1389 w 1517"/>
                    <a:gd name="T41" fmla="*/ 1714 h 2830"/>
                    <a:gd name="T42" fmla="*/ 1456 w 1517"/>
                    <a:gd name="T43" fmla="*/ 1822 h 2830"/>
                    <a:gd name="T44" fmla="*/ 1501 w 1517"/>
                    <a:gd name="T45" fmla="*/ 1959 h 2830"/>
                    <a:gd name="T46" fmla="*/ 1517 w 1517"/>
                    <a:gd name="T47" fmla="*/ 2132 h 2830"/>
                    <a:gd name="T48" fmla="*/ 1497 w 1517"/>
                    <a:gd name="T49" fmla="*/ 2279 h 2830"/>
                    <a:gd name="T50" fmla="*/ 1440 w 1517"/>
                    <a:gd name="T51" fmla="*/ 2424 h 2830"/>
                    <a:gd name="T52" fmla="*/ 1347 w 1517"/>
                    <a:gd name="T53" fmla="*/ 2559 h 2830"/>
                    <a:gd name="T54" fmla="*/ 1224 w 1517"/>
                    <a:gd name="T55" fmla="*/ 2676 h 2830"/>
                    <a:gd name="T56" fmla="*/ 1071 w 1517"/>
                    <a:gd name="T57" fmla="*/ 2766 h 2830"/>
                    <a:gd name="T58" fmla="*/ 891 w 1517"/>
                    <a:gd name="T59" fmla="*/ 2819 h 2830"/>
                    <a:gd name="T60" fmla="*/ 692 w 1517"/>
                    <a:gd name="T61" fmla="*/ 2828 h 2830"/>
                    <a:gd name="T62" fmla="*/ 513 w 1517"/>
                    <a:gd name="T63" fmla="*/ 2793 h 2830"/>
                    <a:gd name="T64" fmla="*/ 361 w 1517"/>
                    <a:gd name="T65" fmla="*/ 2723 h 2830"/>
                    <a:gd name="T66" fmla="*/ 237 w 1517"/>
                    <a:gd name="T67" fmla="*/ 2624 h 2830"/>
                    <a:gd name="T68" fmla="*/ 140 w 1517"/>
                    <a:gd name="T69" fmla="*/ 2503 h 2830"/>
                    <a:gd name="T70" fmla="*/ 68 w 1517"/>
                    <a:gd name="T71" fmla="*/ 2368 h 2830"/>
                    <a:gd name="T72" fmla="*/ 22 w 1517"/>
                    <a:gd name="T73" fmla="*/ 2224 h 2830"/>
                    <a:gd name="T74" fmla="*/ 2 w 1517"/>
                    <a:gd name="T75" fmla="*/ 2080 h 2830"/>
                    <a:gd name="T76" fmla="*/ 5 w 1517"/>
                    <a:gd name="T77" fmla="*/ 1929 h 2830"/>
                    <a:gd name="T78" fmla="*/ 29 w 1517"/>
                    <a:gd name="T79" fmla="*/ 1767 h 2830"/>
                    <a:gd name="T80" fmla="*/ 77 w 1517"/>
                    <a:gd name="T81" fmla="*/ 1595 h 2830"/>
                    <a:gd name="T82" fmla="*/ 152 w 1517"/>
                    <a:gd name="T83" fmla="*/ 1415 h 2830"/>
                    <a:gd name="T84" fmla="*/ 257 w 1517"/>
                    <a:gd name="T85" fmla="*/ 1222 h 2830"/>
                    <a:gd name="T86" fmla="*/ 394 w 1517"/>
                    <a:gd name="T87" fmla="*/ 1014 h 2830"/>
                    <a:gd name="T88" fmla="*/ 565 w 1517"/>
                    <a:gd name="T89" fmla="*/ 790 h 2830"/>
                    <a:gd name="T90" fmla="*/ 774 w 1517"/>
                    <a:gd name="T91" fmla="*/ 547 h 2830"/>
                    <a:gd name="T92" fmla="*/ 1024 w 1517"/>
                    <a:gd name="T93" fmla="*/ 285 h 2830"/>
                    <a:gd name="T94" fmla="*/ 1318 w 1517"/>
                    <a:gd name="T95" fmla="*/ 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17" h="2830">
                      <a:moveTo>
                        <a:pt x="1318" y="0"/>
                      </a:moveTo>
                      <a:lnTo>
                        <a:pt x="1497" y="139"/>
                      </a:lnTo>
                      <a:lnTo>
                        <a:pt x="1467" y="169"/>
                      </a:lnTo>
                      <a:lnTo>
                        <a:pt x="1434" y="203"/>
                      </a:lnTo>
                      <a:lnTo>
                        <a:pt x="1399" y="239"/>
                      </a:lnTo>
                      <a:lnTo>
                        <a:pt x="1364" y="277"/>
                      </a:lnTo>
                      <a:lnTo>
                        <a:pt x="1326" y="318"/>
                      </a:lnTo>
                      <a:lnTo>
                        <a:pt x="1286" y="361"/>
                      </a:lnTo>
                      <a:lnTo>
                        <a:pt x="1246" y="406"/>
                      </a:lnTo>
                      <a:lnTo>
                        <a:pt x="1205" y="452"/>
                      </a:lnTo>
                      <a:lnTo>
                        <a:pt x="1163" y="499"/>
                      </a:lnTo>
                      <a:lnTo>
                        <a:pt x="1121" y="548"/>
                      </a:lnTo>
                      <a:lnTo>
                        <a:pt x="1078" y="598"/>
                      </a:lnTo>
                      <a:lnTo>
                        <a:pt x="1036" y="649"/>
                      </a:lnTo>
                      <a:lnTo>
                        <a:pt x="994" y="700"/>
                      </a:lnTo>
                      <a:lnTo>
                        <a:pt x="954" y="751"/>
                      </a:lnTo>
                      <a:lnTo>
                        <a:pt x="913" y="803"/>
                      </a:lnTo>
                      <a:lnTo>
                        <a:pt x="874" y="854"/>
                      </a:lnTo>
                      <a:lnTo>
                        <a:pt x="836" y="906"/>
                      </a:lnTo>
                      <a:lnTo>
                        <a:pt x="801" y="956"/>
                      </a:lnTo>
                      <a:lnTo>
                        <a:pt x="766" y="1006"/>
                      </a:lnTo>
                      <a:lnTo>
                        <a:pt x="733" y="1055"/>
                      </a:lnTo>
                      <a:lnTo>
                        <a:pt x="704" y="1102"/>
                      </a:lnTo>
                      <a:lnTo>
                        <a:pt x="676" y="1148"/>
                      </a:lnTo>
                      <a:lnTo>
                        <a:pt x="652" y="1193"/>
                      </a:lnTo>
                      <a:lnTo>
                        <a:pt x="630" y="1236"/>
                      </a:lnTo>
                      <a:lnTo>
                        <a:pt x="613" y="1277"/>
                      </a:lnTo>
                      <a:lnTo>
                        <a:pt x="599" y="1315"/>
                      </a:lnTo>
                      <a:lnTo>
                        <a:pt x="587" y="1351"/>
                      </a:lnTo>
                      <a:lnTo>
                        <a:pt x="581" y="1385"/>
                      </a:lnTo>
                      <a:lnTo>
                        <a:pt x="579" y="1415"/>
                      </a:lnTo>
                      <a:lnTo>
                        <a:pt x="580" y="1435"/>
                      </a:lnTo>
                      <a:lnTo>
                        <a:pt x="586" y="1451"/>
                      </a:lnTo>
                      <a:lnTo>
                        <a:pt x="594" y="1464"/>
                      </a:lnTo>
                      <a:lnTo>
                        <a:pt x="604" y="1474"/>
                      </a:lnTo>
                      <a:lnTo>
                        <a:pt x="615" y="1481"/>
                      </a:lnTo>
                      <a:lnTo>
                        <a:pt x="627" y="1487"/>
                      </a:lnTo>
                      <a:lnTo>
                        <a:pt x="639" y="1491"/>
                      </a:lnTo>
                      <a:lnTo>
                        <a:pt x="652" y="1493"/>
                      </a:lnTo>
                      <a:lnTo>
                        <a:pt x="663" y="1495"/>
                      </a:lnTo>
                      <a:lnTo>
                        <a:pt x="672" y="1495"/>
                      </a:lnTo>
                      <a:lnTo>
                        <a:pt x="679" y="1495"/>
                      </a:lnTo>
                      <a:lnTo>
                        <a:pt x="708" y="1495"/>
                      </a:lnTo>
                      <a:lnTo>
                        <a:pt x="738" y="1495"/>
                      </a:lnTo>
                      <a:lnTo>
                        <a:pt x="770" y="1496"/>
                      </a:lnTo>
                      <a:lnTo>
                        <a:pt x="804" y="1497"/>
                      </a:lnTo>
                      <a:lnTo>
                        <a:pt x="838" y="1498"/>
                      </a:lnTo>
                      <a:lnTo>
                        <a:pt x="873" y="1500"/>
                      </a:lnTo>
                      <a:lnTo>
                        <a:pt x="910" y="1503"/>
                      </a:lnTo>
                      <a:lnTo>
                        <a:pt x="946" y="1507"/>
                      </a:lnTo>
                      <a:lnTo>
                        <a:pt x="983" y="1512"/>
                      </a:lnTo>
                      <a:lnTo>
                        <a:pt x="1020" y="1518"/>
                      </a:lnTo>
                      <a:lnTo>
                        <a:pt x="1058" y="1526"/>
                      </a:lnTo>
                      <a:lnTo>
                        <a:pt x="1094" y="1535"/>
                      </a:lnTo>
                      <a:lnTo>
                        <a:pt x="1131" y="1547"/>
                      </a:lnTo>
                      <a:lnTo>
                        <a:pt x="1167" y="1560"/>
                      </a:lnTo>
                      <a:lnTo>
                        <a:pt x="1202" y="1574"/>
                      </a:lnTo>
                      <a:lnTo>
                        <a:pt x="1237" y="1591"/>
                      </a:lnTo>
                      <a:lnTo>
                        <a:pt x="1271" y="1611"/>
                      </a:lnTo>
                      <a:lnTo>
                        <a:pt x="1302" y="1632"/>
                      </a:lnTo>
                      <a:lnTo>
                        <a:pt x="1333" y="1657"/>
                      </a:lnTo>
                      <a:lnTo>
                        <a:pt x="1362" y="1684"/>
                      </a:lnTo>
                      <a:lnTo>
                        <a:pt x="1389" y="1714"/>
                      </a:lnTo>
                      <a:lnTo>
                        <a:pt x="1414" y="1746"/>
                      </a:lnTo>
                      <a:lnTo>
                        <a:pt x="1436" y="1782"/>
                      </a:lnTo>
                      <a:lnTo>
                        <a:pt x="1456" y="1822"/>
                      </a:lnTo>
                      <a:lnTo>
                        <a:pt x="1474" y="1863"/>
                      </a:lnTo>
                      <a:lnTo>
                        <a:pt x="1489" y="1910"/>
                      </a:lnTo>
                      <a:lnTo>
                        <a:pt x="1501" y="1959"/>
                      </a:lnTo>
                      <a:lnTo>
                        <a:pt x="1509" y="2013"/>
                      </a:lnTo>
                      <a:lnTo>
                        <a:pt x="1515" y="2071"/>
                      </a:lnTo>
                      <a:lnTo>
                        <a:pt x="1517" y="2132"/>
                      </a:lnTo>
                      <a:lnTo>
                        <a:pt x="1515" y="2180"/>
                      </a:lnTo>
                      <a:lnTo>
                        <a:pt x="1508" y="2229"/>
                      </a:lnTo>
                      <a:lnTo>
                        <a:pt x="1497" y="2279"/>
                      </a:lnTo>
                      <a:lnTo>
                        <a:pt x="1482" y="2328"/>
                      </a:lnTo>
                      <a:lnTo>
                        <a:pt x="1463" y="2376"/>
                      </a:lnTo>
                      <a:lnTo>
                        <a:pt x="1440" y="2424"/>
                      </a:lnTo>
                      <a:lnTo>
                        <a:pt x="1413" y="2470"/>
                      </a:lnTo>
                      <a:lnTo>
                        <a:pt x="1382" y="2515"/>
                      </a:lnTo>
                      <a:lnTo>
                        <a:pt x="1347" y="2559"/>
                      </a:lnTo>
                      <a:lnTo>
                        <a:pt x="1310" y="2601"/>
                      </a:lnTo>
                      <a:lnTo>
                        <a:pt x="1269" y="2640"/>
                      </a:lnTo>
                      <a:lnTo>
                        <a:pt x="1224" y="2676"/>
                      </a:lnTo>
                      <a:lnTo>
                        <a:pt x="1176" y="2710"/>
                      </a:lnTo>
                      <a:lnTo>
                        <a:pt x="1125" y="2739"/>
                      </a:lnTo>
                      <a:lnTo>
                        <a:pt x="1071" y="2766"/>
                      </a:lnTo>
                      <a:lnTo>
                        <a:pt x="1014" y="2788"/>
                      </a:lnTo>
                      <a:lnTo>
                        <a:pt x="954" y="2806"/>
                      </a:lnTo>
                      <a:lnTo>
                        <a:pt x="891" y="2819"/>
                      </a:lnTo>
                      <a:lnTo>
                        <a:pt x="826" y="2827"/>
                      </a:lnTo>
                      <a:lnTo>
                        <a:pt x="759" y="2830"/>
                      </a:lnTo>
                      <a:lnTo>
                        <a:pt x="692" y="2828"/>
                      </a:lnTo>
                      <a:lnTo>
                        <a:pt x="629" y="2821"/>
                      </a:lnTo>
                      <a:lnTo>
                        <a:pt x="570" y="2809"/>
                      </a:lnTo>
                      <a:lnTo>
                        <a:pt x="513" y="2793"/>
                      </a:lnTo>
                      <a:lnTo>
                        <a:pt x="459" y="2773"/>
                      </a:lnTo>
                      <a:lnTo>
                        <a:pt x="409" y="2750"/>
                      </a:lnTo>
                      <a:lnTo>
                        <a:pt x="361" y="2723"/>
                      </a:lnTo>
                      <a:lnTo>
                        <a:pt x="317" y="2692"/>
                      </a:lnTo>
                      <a:lnTo>
                        <a:pt x="275" y="2660"/>
                      </a:lnTo>
                      <a:lnTo>
                        <a:pt x="237" y="2624"/>
                      </a:lnTo>
                      <a:lnTo>
                        <a:pt x="202" y="2586"/>
                      </a:lnTo>
                      <a:lnTo>
                        <a:pt x="169" y="2546"/>
                      </a:lnTo>
                      <a:lnTo>
                        <a:pt x="140" y="2503"/>
                      </a:lnTo>
                      <a:lnTo>
                        <a:pt x="112" y="2459"/>
                      </a:lnTo>
                      <a:lnTo>
                        <a:pt x="89" y="2414"/>
                      </a:lnTo>
                      <a:lnTo>
                        <a:pt x="68" y="2368"/>
                      </a:lnTo>
                      <a:lnTo>
                        <a:pt x="50" y="2321"/>
                      </a:lnTo>
                      <a:lnTo>
                        <a:pt x="35" y="2273"/>
                      </a:lnTo>
                      <a:lnTo>
                        <a:pt x="22" y="2224"/>
                      </a:lnTo>
                      <a:lnTo>
                        <a:pt x="12" y="2176"/>
                      </a:lnTo>
                      <a:lnTo>
                        <a:pt x="6" y="2128"/>
                      </a:lnTo>
                      <a:lnTo>
                        <a:pt x="2" y="2080"/>
                      </a:lnTo>
                      <a:lnTo>
                        <a:pt x="0" y="2032"/>
                      </a:lnTo>
                      <a:lnTo>
                        <a:pt x="1" y="1980"/>
                      </a:lnTo>
                      <a:lnTo>
                        <a:pt x="5" y="1929"/>
                      </a:lnTo>
                      <a:lnTo>
                        <a:pt x="10" y="1876"/>
                      </a:lnTo>
                      <a:lnTo>
                        <a:pt x="18" y="1822"/>
                      </a:lnTo>
                      <a:lnTo>
                        <a:pt x="29" y="1767"/>
                      </a:lnTo>
                      <a:lnTo>
                        <a:pt x="43" y="1711"/>
                      </a:lnTo>
                      <a:lnTo>
                        <a:pt x="58" y="1654"/>
                      </a:lnTo>
                      <a:lnTo>
                        <a:pt x="77" y="1595"/>
                      </a:lnTo>
                      <a:lnTo>
                        <a:pt x="99" y="1536"/>
                      </a:lnTo>
                      <a:lnTo>
                        <a:pt x="124" y="1476"/>
                      </a:lnTo>
                      <a:lnTo>
                        <a:pt x="152" y="1415"/>
                      </a:lnTo>
                      <a:lnTo>
                        <a:pt x="183" y="1352"/>
                      </a:lnTo>
                      <a:lnTo>
                        <a:pt x="218" y="1288"/>
                      </a:lnTo>
                      <a:lnTo>
                        <a:pt x="257" y="1222"/>
                      </a:lnTo>
                      <a:lnTo>
                        <a:pt x="299" y="1154"/>
                      </a:lnTo>
                      <a:lnTo>
                        <a:pt x="344" y="1085"/>
                      </a:lnTo>
                      <a:lnTo>
                        <a:pt x="394" y="1014"/>
                      </a:lnTo>
                      <a:lnTo>
                        <a:pt x="447" y="942"/>
                      </a:lnTo>
                      <a:lnTo>
                        <a:pt x="504" y="866"/>
                      </a:lnTo>
                      <a:lnTo>
                        <a:pt x="565" y="790"/>
                      </a:lnTo>
                      <a:lnTo>
                        <a:pt x="630" y="711"/>
                      </a:lnTo>
                      <a:lnTo>
                        <a:pt x="700" y="631"/>
                      </a:lnTo>
                      <a:lnTo>
                        <a:pt x="774" y="547"/>
                      </a:lnTo>
                      <a:lnTo>
                        <a:pt x="853" y="463"/>
                      </a:lnTo>
                      <a:lnTo>
                        <a:pt x="936" y="375"/>
                      </a:lnTo>
                      <a:lnTo>
                        <a:pt x="1024" y="285"/>
                      </a:lnTo>
                      <a:lnTo>
                        <a:pt x="1117" y="193"/>
                      </a:lnTo>
                      <a:lnTo>
                        <a:pt x="1215" y="97"/>
                      </a:lnTo>
                      <a:lnTo>
                        <a:pt x="1318" y="0"/>
                      </a:lnTo>
                      <a:close/>
                    </a:path>
                  </a:pathLst>
                </a:custGeom>
                <a:solidFill>
                  <a:schemeClr val="tx2"/>
                </a:solidFill>
                <a:ln w="0">
                  <a:noFill/>
                  <a:prstDash val="solid"/>
                  <a:round/>
                  <a:headEnd/>
                  <a:tailEnd/>
                </a:ln>
              </p:spPr>
              <p:txBody>
                <a:bodyPr vert="horz" wrap="square" lIns="56478" tIns="28239" rIns="56478" bIns="28239" numCol="1" anchor="t" anchorCtr="0" compatLnSpc="1">
                  <a:prstTxWarp prst="textNoShape">
                    <a:avLst/>
                  </a:prstTxWarp>
                </a:bodyPr>
                <a:lstStyle>
                  <a:defPPr>
                    <a:defRPr lang="en-US"/>
                  </a:defPPr>
                  <a:lvl1pPr marL="0" algn="l" defTabSz="640080" rtl="0" eaLnBrk="1" latinLnBrk="0" hangingPunct="1">
                    <a:defRPr sz="1300" kern="1200">
                      <a:solidFill>
                        <a:schemeClr val="tx1"/>
                      </a:solidFill>
                      <a:latin typeface="+mn-lt"/>
                      <a:ea typeface="+mn-ea"/>
                      <a:cs typeface="+mn-cs"/>
                    </a:defRPr>
                  </a:lvl1pPr>
                  <a:lvl2pPr marL="320040" algn="l" defTabSz="640080" rtl="0" eaLnBrk="1" latinLnBrk="0" hangingPunct="1">
                    <a:defRPr sz="1300" kern="1200">
                      <a:solidFill>
                        <a:schemeClr val="tx1"/>
                      </a:solidFill>
                      <a:latin typeface="+mn-lt"/>
                      <a:ea typeface="+mn-ea"/>
                      <a:cs typeface="+mn-cs"/>
                    </a:defRPr>
                  </a:lvl2pPr>
                  <a:lvl3pPr marL="640080" algn="l" defTabSz="640080" rtl="0" eaLnBrk="1" latinLnBrk="0" hangingPunct="1">
                    <a:defRPr sz="1300" kern="1200">
                      <a:solidFill>
                        <a:schemeClr val="tx1"/>
                      </a:solidFill>
                      <a:latin typeface="+mn-lt"/>
                      <a:ea typeface="+mn-ea"/>
                      <a:cs typeface="+mn-cs"/>
                    </a:defRPr>
                  </a:lvl3pPr>
                  <a:lvl4pPr marL="960120" algn="l" defTabSz="640080" rtl="0" eaLnBrk="1" latinLnBrk="0" hangingPunct="1">
                    <a:defRPr sz="1300" kern="1200">
                      <a:solidFill>
                        <a:schemeClr val="tx1"/>
                      </a:solidFill>
                      <a:latin typeface="+mn-lt"/>
                      <a:ea typeface="+mn-ea"/>
                      <a:cs typeface="+mn-cs"/>
                    </a:defRPr>
                  </a:lvl4pPr>
                  <a:lvl5pPr marL="1280160" algn="l" defTabSz="640080" rtl="0" eaLnBrk="1" latinLnBrk="0" hangingPunct="1">
                    <a:defRPr sz="1300" kern="1200">
                      <a:solidFill>
                        <a:schemeClr val="tx1"/>
                      </a:solidFill>
                      <a:latin typeface="+mn-lt"/>
                      <a:ea typeface="+mn-ea"/>
                      <a:cs typeface="+mn-cs"/>
                    </a:defRPr>
                  </a:lvl5pPr>
                  <a:lvl6pPr marL="1600200" algn="l" defTabSz="640080" rtl="0" eaLnBrk="1" latinLnBrk="0" hangingPunct="1">
                    <a:defRPr sz="1300" kern="1200">
                      <a:solidFill>
                        <a:schemeClr val="tx1"/>
                      </a:solidFill>
                      <a:latin typeface="+mn-lt"/>
                      <a:ea typeface="+mn-ea"/>
                      <a:cs typeface="+mn-cs"/>
                    </a:defRPr>
                  </a:lvl6pPr>
                  <a:lvl7pPr marL="1920240" algn="l" defTabSz="640080" rtl="0" eaLnBrk="1" latinLnBrk="0" hangingPunct="1">
                    <a:defRPr sz="1300" kern="1200">
                      <a:solidFill>
                        <a:schemeClr val="tx1"/>
                      </a:solidFill>
                      <a:latin typeface="+mn-lt"/>
                      <a:ea typeface="+mn-ea"/>
                      <a:cs typeface="+mn-cs"/>
                    </a:defRPr>
                  </a:lvl7pPr>
                  <a:lvl8pPr marL="2240280" algn="l" defTabSz="640080" rtl="0" eaLnBrk="1" latinLnBrk="0" hangingPunct="1">
                    <a:defRPr sz="1300" kern="1200">
                      <a:solidFill>
                        <a:schemeClr val="tx1"/>
                      </a:solidFill>
                      <a:latin typeface="+mn-lt"/>
                      <a:ea typeface="+mn-ea"/>
                      <a:cs typeface="+mn-cs"/>
                    </a:defRPr>
                  </a:lvl8pPr>
                  <a:lvl9pPr marL="2560320" algn="l" defTabSz="640080" rtl="0" eaLnBrk="1" latinLnBrk="0" hangingPunct="1">
                    <a:defRPr sz="1300" kern="1200">
                      <a:solidFill>
                        <a:schemeClr val="tx1"/>
                      </a:solidFill>
                      <a:latin typeface="+mn-lt"/>
                      <a:ea typeface="+mn-ea"/>
                      <a:cs typeface="+mn-cs"/>
                    </a:defRPr>
                  </a:lvl9pPr>
                </a:lstStyle>
                <a:p>
                  <a:pPr defTabSz="395313">
                    <a:defRPr/>
                  </a:pPr>
                  <a:endParaRPr lang="en-US" sz="803">
                    <a:solidFill>
                      <a:srgbClr val="FFFFFF"/>
                    </a:solidFill>
                    <a:latin typeface="Verdana"/>
                  </a:endParaRPr>
                </a:p>
              </p:txBody>
            </p:sp>
            <p:sp>
              <p:nvSpPr>
                <p:cNvPr id="72" name="Freeform 19">
                  <a:extLst>
                    <a:ext uri="{FF2B5EF4-FFF2-40B4-BE49-F238E27FC236}">
                      <a16:creationId xmlns:a16="http://schemas.microsoft.com/office/drawing/2014/main" id="{9BD5FC2C-AD77-53DA-3E77-D80E8BCA4BB4}"/>
                    </a:ext>
                    <a:ext uri="{C183D7F6-B498-43B3-948B-1728B52AA6E4}">
                      <adec:decorative xmlns:adec="http://schemas.microsoft.com/office/drawing/2017/decorative" val="1"/>
                    </a:ext>
                  </a:extLst>
                </p:cNvPr>
                <p:cNvSpPr>
                  <a:spLocks/>
                </p:cNvSpPr>
                <p:nvPr/>
              </p:nvSpPr>
              <p:spPr bwMode="gray">
                <a:xfrm rot="10800000">
                  <a:off x="3571426" y="2551002"/>
                  <a:ext cx="182785" cy="340924"/>
                </a:xfrm>
                <a:custGeom>
                  <a:avLst/>
                  <a:gdLst>
                    <a:gd name="T0" fmla="*/ 1471 w 1517"/>
                    <a:gd name="T1" fmla="*/ 165 h 2830"/>
                    <a:gd name="T2" fmla="*/ 1374 w 1517"/>
                    <a:gd name="T3" fmla="*/ 265 h 2830"/>
                    <a:gd name="T4" fmla="*/ 1256 w 1517"/>
                    <a:gd name="T5" fmla="*/ 394 h 2830"/>
                    <a:gd name="T6" fmla="*/ 1125 w 1517"/>
                    <a:gd name="T7" fmla="*/ 540 h 2830"/>
                    <a:gd name="T8" fmla="*/ 993 w 1517"/>
                    <a:gd name="T9" fmla="*/ 700 h 2830"/>
                    <a:gd name="T10" fmla="*/ 871 w 1517"/>
                    <a:gd name="T11" fmla="*/ 864 h 2830"/>
                    <a:gd name="T12" fmla="*/ 767 w 1517"/>
                    <a:gd name="T13" fmla="*/ 1025 h 2830"/>
                    <a:gd name="T14" fmla="*/ 689 w 1517"/>
                    <a:gd name="T15" fmla="*/ 1158 h 2830"/>
                    <a:gd name="T16" fmla="*/ 634 w 1517"/>
                    <a:gd name="T17" fmla="*/ 1253 h 2830"/>
                    <a:gd name="T18" fmla="*/ 603 w 1517"/>
                    <a:gd name="T19" fmla="*/ 1319 h 2830"/>
                    <a:gd name="T20" fmla="*/ 585 w 1517"/>
                    <a:gd name="T21" fmla="*/ 1363 h 2830"/>
                    <a:gd name="T22" fmla="*/ 579 w 1517"/>
                    <a:gd name="T23" fmla="*/ 1393 h 2830"/>
                    <a:gd name="T24" fmla="*/ 578 w 1517"/>
                    <a:gd name="T25" fmla="*/ 1415 h 2830"/>
                    <a:gd name="T26" fmla="*/ 591 w 1517"/>
                    <a:gd name="T27" fmla="*/ 1464 h 2830"/>
                    <a:gd name="T28" fmla="*/ 619 w 1517"/>
                    <a:gd name="T29" fmla="*/ 1487 h 2830"/>
                    <a:gd name="T30" fmla="*/ 655 w 1517"/>
                    <a:gd name="T31" fmla="*/ 1495 h 2830"/>
                    <a:gd name="T32" fmla="*/ 708 w 1517"/>
                    <a:gd name="T33" fmla="*/ 1495 h 2830"/>
                    <a:gd name="T34" fmla="*/ 804 w 1517"/>
                    <a:gd name="T35" fmla="*/ 1497 h 2830"/>
                    <a:gd name="T36" fmla="*/ 909 w 1517"/>
                    <a:gd name="T37" fmla="*/ 1503 h 2830"/>
                    <a:gd name="T38" fmla="*/ 1020 w 1517"/>
                    <a:gd name="T39" fmla="*/ 1518 h 2830"/>
                    <a:gd name="T40" fmla="*/ 1131 w 1517"/>
                    <a:gd name="T41" fmla="*/ 1547 h 2830"/>
                    <a:gd name="T42" fmla="*/ 1237 w 1517"/>
                    <a:gd name="T43" fmla="*/ 1591 h 2830"/>
                    <a:gd name="T44" fmla="*/ 1333 w 1517"/>
                    <a:gd name="T45" fmla="*/ 1657 h 2830"/>
                    <a:gd name="T46" fmla="*/ 1414 w 1517"/>
                    <a:gd name="T47" fmla="*/ 1746 h 2830"/>
                    <a:gd name="T48" fmla="*/ 1474 w 1517"/>
                    <a:gd name="T49" fmla="*/ 1863 h 2830"/>
                    <a:gd name="T50" fmla="*/ 1510 w 1517"/>
                    <a:gd name="T51" fmla="*/ 2013 h 2830"/>
                    <a:gd name="T52" fmla="*/ 1515 w 1517"/>
                    <a:gd name="T53" fmla="*/ 2180 h 2830"/>
                    <a:gd name="T54" fmla="*/ 1482 w 1517"/>
                    <a:gd name="T55" fmla="*/ 2328 h 2830"/>
                    <a:gd name="T56" fmla="*/ 1413 w 1517"/>
                    <a:gd name="T57" fmla="*/ 2470 h 2830"/>
                    <a:gd name="T58" fmla="*/ 1310 w 1517"/>
                    <a:gd name="T59" fmla="*/ 2601 h 2830"/>
                    <a:gd name="T60" fmla="*/ 1176 w 1517"/>
                    <a:gd name="T61" fmla="*/ 2710 h 2830"/>
                    <a:gd name="T62" fmla="*/ 1014 w 1517"/>
                    <a:gd name="T63" fmla="*/ 2788 h 2830"/>
                    <a:gd name="T64" fmla="*/ 826 w 1517"/>
                    <a:gd name="T65" fmla="*/ 2827 h 2830"/>
                    <a:gd name="T66" fmla="*/ 629 w 1517"/>
                    <a:gd name="T67" fmla="*/ 2821 h 2830"/>
                    <a:gd name="T68" fmla="*/ 459 w 1517"/>
                    <a:gd name="T69" fmla="*/ 2773 h 2830"/>
                    <a:gd name="T70" fmla="*/ 316 w 1517"/>
                    <a:gd name="T71" fmla="*/ 2692 h 2830"/>
                    <a:gd name="T72" fmla="*/ 201 w 1517"/>
                    <a:gd name="T73" fmla="*/ 2586 h 2830"/>
                    <a:gd name="T74" fmla="*/ 112 w 1517"/>
                    <a:gd name="T75" fmla="*/ 2459 h 2830"/>
                    <a:gd name="T76" fmla="*/ 50 w 1517"/>
                    <a:gd name="T77" fmla="*/ 2321 h 2830"/>
                    <a:gd name="T78" fmla="*/ 12 w 1517"/>
                    <a:gd name="T79" fmla="*/ 2176 h 2830"/>
                    <a:gd name="T80" fmla="*/ 0 w 1517"/>
                    <a:gd name="T81" fmla="*/ 2032 h 2830"/>
                    <a:gd name="T82" fmla="*/ 10 w 1517"/>
                    <a:gd name="T83" fmla="*/ 1876 h 2830"/>
                    <a:gd name="T84" fmla="*/ 42 w 1517"/>
                    <a:gd name="T85" fmla="*/ 1711 h 2830"/>
                    <a:gd name="T86" fmla="*/ 99 w 1517"/>
                    <a:gd name="T87" fmla="*/ 1536 h 2830"/>
                    <a:gd name="T88" fmla="*/ 184 w 1517"/>
                    <a:gd name="T89" fmla="*/ 1352 h 2830"/>
                    <a:gd name="T90" fmla="*/ 298 w 1517"/>
                    <a:gd name="T91" fmla="*/ 1154 h 2830"/>
                    <a:gd name="T92" fmla="*/ 446 w 1517"/>
                    <a:gd name="T93" fmla="*/ 942 h 2830"/>
                    <a:gd name="T94" fmla="*/ 630 w 1517"/>
                    <a:gd name="T95" fmla="*/ 711 h 2830"/>
                    <a:gd name="T96" fmla="*/ 853 w 1517"/>
                    <a:gd name="T97" fmla="*/ 463 h 2830"/>
                    <a:gd name="T98" fmla="*/ 1117 w 1517"/>
                    <a:gd name="T99" fmla="*/ 193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17" h="2830">
                      <a:moveTo>
                        <a:pt x="1317" y="0"/>
                      </a:moveTo>
                      <a:lnTo>
                        <a:pt x="1496" y="139"/>
                      </a:lnTo>
                      <a:lnTo>
                        <a:pt x="1471" y="165"/>
                      </a:lnTo>
                      <a:lnTo>
                        <a:pt x="1441" y="195"/>
                      </a:lnTo>
                      <a:lnTo>
                        <a:pt x="1409" y="229"/>
                      </a:lnTo>
                      <a:lnTo>
                        <a:pt x="1374" y="265"/>
                      </a:lnTo>
                      <a:lnTo>
                        <a:pt x="1336" y="305"/>
                      </a:lnTo>
                      <a:lnTo>
                        <a:pt x="1296" y="348"/>
                      </a:lnTo>
                      <a:lnTo>
                        <a:pt x="1256" y="394"/>
                      </a:lnTo>
                      <a:lnTo>
                        <a:pt x="1213" y="440"/>
                      </a:lnTo>
                      <a:lnTo>
                        <a:pt x="1169" y="489"/>
                      </a:lnTo>
                      <a:lnTo>
                        <a:pt x="1125" y="540"/>
                      </a:lnTo>
                      <a:lnTo>
                        <a:pt x="1081" y="593"/>
                      </a:lnTo>
                      <a:lnTo>
                        <a:pt x="1037" y="646"/>
                      </a:lnTo>
                      <a:lnTo>
                        <a:pt x="993" y="700"/>
                      </a:lnTo>
                      <a:lnTo>
                        <a:pt x="952" y="754"/>
                      </a:lnTo>
                      <a:lnTo>
                        <a:pt x="910" y="809"/>
                      </a:lnTo>
                      <a:lnTo>
                        <a:pt x="871" y="864"/>
                      </a:lnTo>
                      <a:lnTo>
                        <a:pt x="833" y="918"/>
                      </a:lnTo>
                      <a:lnTo>
                        <a:pt x="799" y="972"/>
                      </a:lnTo>
                      <a:lnTo>
                        <a:pt x="767" y="1025"/>
                      </a:lnTo>
                      <a:lnTo>
                        <a:pt x="738" y="1076"/>
                      </a:lnTo>
                      <a:lnTo>
                        <a:pt x="712" y="1120"/>
                      </a:lnTo>
                      <a:lnTo>
                        <a:pt x="689" y="1158"/>
                      </a:lnTo>
                      <a:lnTo>
                        <a:pt x="668" y="1194"/>
                      </a:lnTo>
                      <a:lnTo>
                        <a:pt x="650" y="1226"/>
                      </a:lnTo>
                      <a:lnTo>
                        <a:pt x="634" y="1253"/>
                      </a:lnTo>
                      <a:lnTo>
                        <a:pt x="622" y="1279"/>
                      </a:lnTo>
                      <a:lnTo>
                        <a:pt x="611" y="1300"/>
                      </a:lnTo>
                      <a:lnTo>
                        <a:pt x="603" y="1319"/>
                      </a:lnTo>
                      <a:lnTo>
                        <a:pt x="596" y="1336"/>
                      </a:lnTo>
                      <a:lnTo>
                        <a:pt x="590" y="1350"/>
                      </a:lnTo>
                      <a:lnTo>
                        <a:pt x="585" y="1363"/>
                      </a:lnTo>
                      <a:lnTo>
                        <a:pt x="582" y="1374"/>
                      </a:lnTo>
                      <a:lnTo>
                        <a:pt x="580" y="1384"/>
                      </a:lnTo>
                      <a:lnTo>
                        <a:pt x="579" y="1393"/>
                      </a:lnTo>
                      <a:lnTo>
                        <a:pt x="579" y="1401"/>
                      </a:lnTo>
                      <a:lnTo>
                        <a:pt x="578" y="1408"/>
                      </a:lnTo>
                      <a:lnTo>
                        <a:pt x="578" y="1415"/>
                      </a:lnTo>
                      <a:lnTo>
                        <a:pt x="580" y="1435"/>
                      </a:lnTo>
                      <a:lnTo>
                        <a:pt x="584" y="1451"/>
                      </a:lnTo>
                      <a:lnTo>
                        <a:pt x="591" y="1464"/>
                      </a:lnTo>
                      <a:lnTo>
                        <a:pt x="599" y="1474"/>
                      </a:lnTo>
                      <a:lnTo>
                        <a:pt x="608" y="1481"/>
                      </a:lnTo>
                      <a:lnTo>
                        <a:pt x="619" y="1487"/>
                      </a:lnTo>
                      <a:lnTo>
                        <a:pt x="631" y="1491"/>
                      </a:lnTo>
                      <a:lnTo>
                        <a:pt x="643" y="1493"/>
                      </a:lnTo>
                      <a:lnTo>
                        <a:pt x="655" y="1495"/>
                      </a:lnTo>
                      <a:lnTo>
                        <a:pt x="667" y="1495"/>
                      </a:lnTo>
                      <a:lnTo>
                        <a:pt x="678" y="1495"/>
                      </a:lnTo>
                      <a:lnTo>
                        <a:pt x="708" y="1495"/>
                      </a:lnTo>
                      <a:lnTo>
                        <a:pt x="737" y="1495"/>
                      </a:lnTo>
                      <a:lnTo>
                        <a:pt x="770" y="1496"/>
                      </a:lnTo>
                      <a:lnTo>
                        <a:pt x="804" y="1497"/>
                      </a:lnTo>
                      <a:lnTo>
                        <a:pt x="837" y="1498"/>
                      </a:lnTo>
                      <a:lnTo>
                        <a:pt x="873" y="1500"/>
                      </a:lnTo>
                      <a:lnTo>
                        <a:pt x="909" y="1503"/>
                      </a:lnTo>
                      <a:lnTo>
                        <a:pt x="946" y="1507"/>
                      </a:lnTo>
                      <a:lnTo>
                        <a:pt x="983" y="1512"/>
                      </a:lnTo>
                      <a:lnTo>
                        <a:pt x="1020" y="1518"/>
                      </a:lnTo>
                      <a:lnTo>
                        <a:pt x="1058" y="1526"/>
                      </a:lnTo>
                      <a:lnTo>
                        <a:pt x="1094" y="1535"/>
                      </a:lnTo>
                      <a:lnTo>
                        <a:pt x="1131" y="1547"/>
                      </a:lnTo>
                      <a:lnTo>
                        <a:pt x="1167" y="1560"/>
                      </a:lnTo>
                      <a:lnTo>
                        <a:pt x="1203" y="1574"/>
                      </a:lnTo>
                      <a:lnTo>
                        <a:pt x="1237" y="1591"/>
                      </a:lnTo>
                      <a:lnTo>
                        <a:pt x="1270" y="1611"/>
                      </a:lnTo>
                      <a:lnTo>
                        <a:pt x="1303" y="1632"/>
                      </a:lnTo>
                      <a:lnTo>
                        <a:pt x="1333" y="1657"/>
                      </a:lnTo>
                      <a:lnTo>
                        <a:pt x="1362" y="1684"/>
                      </a:lnTo>
                      <a:lnTo>
                        <a:pt x="1388" y="1714"/>
                      </a:lnTo>
                      <a:lnTo>
                        <a:pt x="1414" y="1746"/>
                      </a:lnTo>
                      <a:lnTo>
                        <a:pt x="1436" y="1782"/>
                      </a:lnTo>
                      <a:lnTo>
                        <a:pt x="1457" y="1822"/>
                      </a:lnTo>
                      <a:lnTo>
                        <a:pt x="1474" y="1863"/>
                      </a:lnTo>
                      <a:lnTo>
                        <a:pt x="1489" y="1910"/>
                      </a:lnTo>
                      <a:lnTo>
                        <a:pt x="1500" y="1959"/>
                      </a:lnTo>
                      <a:lnTo>
                        <a:pt x="1510" y="2013"/>
                      </a:lnTo>
                      <a:lnTo>
                        <a:pt x="1515" y="2071"/>
                      </a:lnTo>
                      <a:lnTo>
                        <a:pt x="1517" y="2132"/>
                      </a:lnTo>
                      <a:lnTo>
                        <a:pt x="1515" y="2180"/>
                      </a:lnTo>
                      <a:lnTo>
                        <a:pt x="1508" y="2229"/>
                      </a:lnTo>
                      <a:lnTo>
                        <a:pt x="1497" y="2279"/>
                      </a:lnTo>
                      <a:lnTo>
                        <a:pt x="1482" y="2328"/>
                      </a:lnTo>
                      <a:lnTo>
                        <a:pt x="1463" y="2376"/>
                      </a:lnTo>
                      <a:lnTo>
                        <a:pt x="1439" y="2424"/>
                      </a:lnTo>
                      <a:lnTo>
                        <a:pt x="1413" y="2470"/>
                      </a:lnTo>
                      <a:lnTo>
                        <a:pt x="1382" y="2515"/>
                      </a:lnTo>
                      <a:lnTo>
                        <a:pt x="1347" y="2559"/>
                      </a:lnTo>
                      <a:lnTo>
                        <a:pt x="1310" y="2601"/>
                      </a:lnTo>
                      <a:lnTo>
                        <a:pt x="1268" y="2640"/>
                      </a:lnTo>
                      <a:lnTo>
                        <a:pt x="1224" y="2676"/>
                      </a:lnTo>
                      <a:lnTo>
                        <a:pt x="1176" y="2710"/>
                      </a:lnTo>
                      <a:lnTo>
                        <a:pt x="1125" y="2739"/>
                      </a:lnTo>
                      <a:lnTo>
                        <a:pt x="1070" y="2766"/>
                      </a:lnTo>
                      <a:lnTo>
                        <a:pt x="1014" y="2788"/>
                      </a:lnTo>
                      <a:lnTo>
                        <a:pt x="954" y="2806"/>
                      </a:lnTo>
                      <a:lnTo>
                        <a:pt x="891" y="2819"/>
                      </a:lnTo>
                      <a:lnTo>
                        <a:pt x="826" y="2827"/>
                      </a:lnTo>
                      <a:lnTo>
                        <a:pt x="758" y="2830"/>
                      </a:lnTo>
                      <a:lnTo>
                        <a:pt x="693" y="2828"/>
                      </a:lnTo>
                      <a:lnTo>
                        <a:pt x="629" y="2821"/>
                      </a:lnTo>
                      <a:lnTo>
                        <a:pt x="569" y="2809"/>
                      </a:lnTo>
                      <a:lnTo>
                        <a:pt x="513" y="2793"/>
                      </a:lnTo>
                      <a:lnTo>
                        <a:pt x="459" y="2773"/>
                      </a:lnTo>
                      <a:lnTo>
                        <a:pt x="409" y="2750"/>
                      </a:lnTo>
                      <a:lnTo>
                        <a:pt x="361" y="2723"/>
                      </a:lnTo>
                      <a:lnTo>
                        <a:pt x="316" y="2692"/>
                      </a:lnTo>
                      <a:lnTo>
                        <a:pt x="275" y="2660"/>
                      </a:lnTo>
                      <a:lnTo>
                        <a:pt x="237" y="2624"/>
                      </a:lnTo>
                      <a:lnTo>
                        <a:pt x="201" y="2586"/>
                      </a:lnTo>
                      <a:lnTo>
                        <a:pt x="168" y="2546"/>
                      </a:lnTo>
                      <a:lnTo>
                        <a:pt x="139" y="2503"/>
                      </a:lnTo>
                      <a:lnTo>
                        <a:pt x="112" y="2459"/>
                      </a:lnTo>
                      <a:lnTo>
                        <a:pt x="89" y="2414"/>
                      </a:lnTo>
                      <a:lnTo>
                        <a:pt x="67" y="2368"/>
                      </a:lnTo>
                      <a:lnTo>
                        <a:pt x="50" y="2321"/>
                      </a:lnTo>
                      <a:lnTo>
                        <a:pt x="35" y="2273"/>
                      </a:lnTo>
                      <a:lnTo>
                        <a:pt x="22" y="2224"/>
                      </a:lnTo>
                      <a:lnTo>
                        <a:pt x="12" y="2176"/>
                      </a:lnTo>
                      <a:lnTo>
                        <a:pt x="5" y="2128"/>
                      </a:lnTo>
                      <a:lnTo>
                        <a:pt x="1" y="2080"/>
                      </a:lnTo>
                      <a:lnTo>
                        <a:pt x="0" y="2032"/>
                      </a:lnTo>
                      <a:lnTo>
                        <a:pt x="1" y="1980"/>
                      </a:lnTo>
                      <a:lnTo>
                        <a:pt x="4" y="1929"/>
                      </a:lnTo>
                      <a:lnTo>
                        <a:pt x="10" y="1876"/>
                      </a:lnTo>
                      <a:lnTo>
                        <a:pt x="18" y="1822"/>
                      </a:lnTo>
                      <a:lnTo>
                        <a:pt x="29" y="1767"/>
                      </a:lnTo>
                      <a:lnTo>
                        <a:pt x="42" y="1711"/>
                      </a:lnTo>
                      <a:lnTo>
                        <a:pt x="58" y="1654"/>
                      </a:lnTo>
                      <a:lnTo>
                        <a:pt x="78" y="1595"/>
                      </a:lnTo>
                      <a:lnTo>
                        <a:pt x="99" y="1536"/>
                      </a:lnTo>
                      <a:lnTo>
                        <a:pt x="124" y="1476"/>
                      </a:lnTo>
                      <a:lnTo>
                        <a:pt x="152" y="1415"/>
                      </a:lnTo>
                      <a:lnTo>
                        <a:pt x="184" y="1352"/>
                      </a:lnTo>
                      <a:lnTo>
                        <a:pt x="218" y="1288"/>
                      </a:lnTo>
                      <a:lnTo>
                        <a:pt x="256" y="1222"/>
                      </a:lnTo>
                      <a:lnTo>
                        <a:pt x="298" y="1154"/>
                      </a:lnTo>
                      <a:lnTo>
                        <a:pt x="344" y="1085"/>
                      </a:lnTo>
                      <a:lnTo>
                        <a:pt x="393" y="1014"/>
                      </a:lnTo>
                      <a:lnTo>
                        <a:pt x="446" y="942"/>
                      </a:lnTo>
                      <a:lnTo>
                        <a:pt x="503" y="866"/>
                      </a:lnTo>
                      <a:lnTo>
                        <a:pt x="565" y="790"/>
                      </a:lnTo>
                      <a:lnTo>
                        <a:pt x="630" y="711"/>
                      </a:lnTo>
                      <a:lnTo>
                        <a:pt x="700" y="631"/>
                      </a:lnTo>
                      <a:lnTo>
                        <a:pt x="774" y="547"/>
                      </a:lnTo>
                      <a:lnTo>
                        <a:pt x="853" y="463"/>
                      </a:lnTo>
                      <a:lnTo>
                        <a:pt x="936" y="375"/>
                      </a:lnTo>
                      <a:lnTo>
                        <a:pt x="1024" y="285"/>
                      </a:lnTo>
                      <a:lnTo>
                        <a:pt x="1117" y="193"/>
                      </a:lnTo>
                      <a:lnTo>
                        <a:pt x="1215" y="97"/>
                      </a:lnTo>
                      <a:lnTo>
                        <a:pt x="1317" y="0"/>
                      </a:lnTo>
                      <a:close/>
                    </a:path>
                  </a:pathLst>
                </a:custGeom>
                <a:solidFill>
                  <a:schemeClr val="tx2"/>
                </a:solidFill>
                <a:ln w="0">
                  <a:noFill/>
                  <a:prstDash val="solid"/>
                  <a:round/>
                  <a:headEnd/>
                  <a:tailEnd/>
                </a:ln>
              </p:spPr>
              <p:txBody>
                <a:bodyPr vert="horz" wrap="square" lIns="56478" tIns="28239" rIns="56478" bIns="28239" numCol="1" anchor="t" anchorCtr="0" compatLnSpc="1">
                  <a:prstTxWarp prst="textNoShape">
                    <a:avLst/>
                  </a:prstTxWarp>
                </a:bodyPr>
                <a:lstStyle>
                  <a:defPPr>
                    <a:defRPr lang="en-US"/>
                  </a:defPPr>
                  <a:lvl1pPr marL="0" algn="l" defTabSz="640080" rtl="0" eaLnBrk="1" latinLnBrk="0" hangingPunct="1">
                    <a:defRPr sz="1300" kern="1200">
                      <a:solidFill>
                        <a:schemeClr val="tx1"/>
                      </a:solidFill>
                      <a:latin typeface="+mn-lt"/>
                      <a:ea typeface="+mn-ea"/>
                      <a:cs typeface="+mn-cs"/>
                    </a:defRPr>
                  </a:lvl1pPr>
                  <a:lvl2pPr marL="320040" algn="l" defTabSz="640080" rtl="0" eaLnBrk="1" latinLnBrk="0" hangingPunct="1">
                    <a:defRPr sz="1300" kern="1200">
                      <a:solidFill>
                        <a:schemeClr val="tx1"/>
                      </a:solidFill>
                      <a:latin typeface="+mn-lt"/>
                      <a:ea typeface="+mn-ea"/>
                      <a:cs typeface="+mn-cs"/>
                    </a:defRPr>
                  </a:lvl2pPr>
                  <a:lvl3pPr marL="640080" algn="l" defTabSz="640080" rtl="0" eaLnBrk="1" latinLnBrk="0" hangingPunct="1">
                    <a:defRPr sz="1300" kern="1200">
                      <a:solidFill>
                        <a:schemeClr val="tx1"/>
                      </a:solidFill>
                      <a:latin typeface="+mn-lt"/>
                      <a:ea typeface="+mn-ea"/>
                      <a:cs typeface="+mn-cs"/>
                    </a:defRPr>
                  </a:lvl3pPr>
                  <a:lvl4pPr marL="960120" algn="l" defTabSz="640080" rtl="0" eaLnBrk="1" latinLnBrk="0" hangingPunct="1">
                    <a:defRPr sz="1300" kern="1200">
                      <a:solidFill>
                        <a:schemeClr val="tx1"/>
                      </a:solidFill>
                      <a:latin typeface="+mn-lt"/>
                      <a:ea typeface="+mn-ea"/>
                      <a:cs typeface="+mn-cs"/>
                    </a:defRPr>
                  </a:lvl4pPr>
                  <a:lvl5pPr marL="1280160" algn="l" defTabSz="640080" rtl="0" eaLnBrk="1" latinLnBrk="0" hangingPunct="1">
                    <a:defRPr sz="1300" kern="1200">
                      <a:solidFill>
                        <a:schemeClr val="tx1"/>
                      </a:solidFill>
                      <a:latin typeface="+mn-lt"/>
                      <a:ea typeface="+mn-ea"/>
                      <a:cs typeface="+mn-cs"/>
                    </a:defRPr>
                  </a:lvl5pPr>
                  <a:lvl6pPr marL="1600200" algn="l" defTabSz="640080" rtl="0" eaLnBrk="1" latinLnBrk="0" hangingPunct="1">
                    <a:defRPr sz="1300" kern="1200">
                      <a:solidFill>
                        <a:schemeClr val="tx1"/>
                      </a:solidFill>
                      <a:latin typeface="+mn-lt"/>
                      <a:ea typeface="+mn-ea"/>
                      <a:cs typeface="+mn-cs"/>
                    </a:defRPr>
                  </a:lvl6pPr>
                  <a:lvl7pPr marL="1920240" algn="l" defTabSz="640080" rtl="0" eaLnBrk="1" latinLnBrk="0" hangingPunct="1">
                    <a:defRPr sz="1300" kern="1200">
                      <a:solidFill>
                        <a:schemeClr val="tx1"/>
                      </a:solidFill>
                      <a:latin typeface="+mn-lt"/>
                      <a:ea typeface="+mn-ea"/>
                      <a:cs typeface="+mn-cs"/>
                    </a:defRPr>
                  </a:lvl7pPr>
                  <a:lvl8pPr marL="2240280" algn="l" defTabSz="640080" rtl="0" eaLnBrk="1" latinLnBrk="0" hangingPunct="1">
                    <a:defRPr sz="1300" kern="1200">
                      <a:solidFill>
                        <a:schemeClr val="tx1"/>
                      </a:solidFill>
                      <a:latin typeface="+mn-lt"/>
                      <a:ea typeface="+mn-ea"/>
                      <a:cs typeface="+mn-cs"/>
                    </a:defRPr>
                  </a:lvl8pPr>
                  <a:lvl9pPr marL="2560320" algn="l" defTabSz="640080" rtl="0" eaLnBrk="1" latinLnBrk="0" hangingPunct="1">
                    <a:defRPr sz="1300" kern="1200">
                      <a:solidFill>
                        <a:schemeClr val="tx1"/>
                      </a:solidFill>
                      <a:latin typeface="+mn-lt"/>
                      <a:ea typeface="+mn-ea"/>
                      <a:cs typeface="+mn-cs"/>
                    </a:defRPr>
                  </a:lvl9pPr>
                </a:lstStyle>
                <a:p>
                  <a:pPr defTabSz="395313">
                    <a:defRPr/>
                  </a:pPr>
                  <a:endParaRPr lang="en-US" sz="803" dirty="0">
                    <a:solidFill>
                      <a:srgbClr val="FFFFFF"/>
                    </a:solidFill>
                    <a:latin typeface="Verdana"/>
                  </a:endParaRPr>
                </a:p>
              </p:txBody>
            </p:sp>
          </p:grpSp>
        </p:grpSp>
        <p:sp>
          <p:nvSpPr>
            <p:cNvPr id="6" name="Right Bracket 5">
              <a:extLst>
                <a:ext uri="{FF2B5EF4-FFF2-40B4-BE49-F238E27FC236}">
                  <a16:creationId xmlns:a16="http://schemas.microsoft.com/office/drawing/2014/main" id="{23896275-C332-8E3F-FC39-E7E41DAE0EED}"/>
                </a:ext>
                <a:ext uri="{C183D7F6-B498-43B3-948B-1728B52AA6E4}">
                  <adec:decorative xmlns:adec="http://schemas.microsoft.com/office/drawing/2017/decorative" val="1"/>
                </a:ext>
              </a:extLst>
            </p:cNvPr>
            <p:cNvSpPr/>
            <p:nvPr/>
          </p:nvSpPr>
          <p:spPr bwMode="gray">
            <a:xfrm flipH="1">
              <a:off x="990347" y="5853928"/>
              <a:ext cx="182880" cy="1463040"/>
            </a:xfrm>
            <a:prstGeom prst="rightBracket">
              <a:avLst>
                <a:gd name="adj" fmla="val 0"/>
              </a:avLst>
            </a:prstGeom>
            <a:ln w="28575">
              <a:solidFill>
                <a:schemeClr val="accent5"/>
              </a:solidFill>
              <a:miter lim="800000"/>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653"/>
            </a:p>
          </p:txBody>
        </p:sp>
        <p:sp>
          <p:nvSpPr>
            <p:cNvPr id="8" name="Right Bracket 7">
              <a:extLst>
                <a:ext uri="{FF2B5EF4-FFF2-40B4-BE49-F238E27FC236}">
                  <a16:creationId xmlns:a16="http://schemas.microsoft.com/office/drawing/2014/main" id="{BABA1448-0ABB-40E7-C63D-12BB3F582645}"/>
                </a:ext>
                <a:ext uri="{C183D7F6-B498-43B3-948B-1728B52AA6E4}">
                  <adec:decorative xmlns:adec="http://schemas.microsoft.com/office/drawing/2017/decorative" val="1"/>
                </a:ext>
              </a:extLst>
            </p:cNvPr>
            <p:cNvSpPr/>
            <p:nvPr/>
          </p:nvSpPr>
          <p:spPr bwMode="gray">
            <a:xfrm>
              <a:off x="8164557" y="5853928"/>
              <a:ext cx="182880" cy="1463040"/>
            </a:xfrm>
            <a:prstGeom prst="rightBracket">
              <a:avLst>
                <a:gd name="adj" fmla="val 0"/>
              </a:avLst>
            </a:prstGeom>
            <a:ln w="28575">
              <a:solidFill>
                <a:schemeClr val="accent5"/>
              </a:solidFill>
              <a:miter lim="800000"/>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653"/>
            </a:p>
          </p:txBody>
        </p:sp>
      </p:grpSp>
      <p:sp>
        <p:nvSpPr>
          <p:cNvPr id="13" name="TextBox 12">
            <a:extLst>
              <a:ext uri="{FF2B5EF4-FFF2-40B4-BE49-F238E27FC236}">
                <a16:creationId xmlns:a16="http://schemas.microsoft.com/office/drawing/2014/main" id="{DBB8F752-F793-13FC-9D90-C355368CE3E4}"/>
              </a:ext>
            </a:extLst>
          </p:cNvPr>
          <p:cNvSpPr txBox="1"/>
          <p:nvPr/>
        </p:nvSpPr>
        <p:spPr bwMode="gray">
          <a:xfrm>
            <a:off x="1122826" y="3024536"/>
            <a:ext cx="481306" cy="171072"/>
          </a:xfrm>
          <a:prstGeom prst="rect">
            <a:avLst/>
          </a:prstGeom>
          <a:noFill/>
          <a:ln>
            <a:noFill/>
          </a:ln>
        </p:spPr>
        <p:txBody>
          <a:bodyPr wrap="square" lIns="0" tIns="0" rIns="0" bIns="0" rtlCol="0">
            <a:spAutoFit/>
          </a:bodyPr>
          <a:lstStyle/>
          <a:p>
            <a:pPr algn="ctr">
              <a:spcBef>
                <a:spcPts val="309"/>
              </a:spcBef>
            </a:pPr>
            <a:r>
              <a:rPr lang="en-US" sz="556" dirty="0"/>
              <a:t>Executive Leaders</a:t>
            </a:r>
          </a:p>
        </p:txBody>
      </p:sp>
      <p:sp>
        <p:nvSpPr>
          <p:cNvPr id="15" name="TextBox 14">
            <a:extLst>
              <a:ext uri="{FF2B5EF4-FFF2-40B4-BE49-F238E27FC236}">
                <a16:creationId xmlns:a16="http://schemas.microsoft.com/office/drawing/2014/main" id="{77D6AF5D-AEB0-2DB7-D155-24180F24AA87}"/>
              </a:ext>
            </a:extLst>
          </p:cNvPr>
          <p:cNvSpPr txBox="1"/>
          <p:nvPr/>
        </p:nvSpPr>
        <p:spPr bwMode="gray">
          <a:xfrm>
            <a:off x="2439769" y="3024536"/>
            <a:ext cx="416789" cy="171072"/>
          </a:xfrm>
          <a:prstGeom prst="rect">
            <a:avLst/>
          </a:prstGeom>
          <a:noFill/>
          <a:ln>
            <a:noFill/>
          </a:ln>
        </p:spPr>
        <p:txBody>
          <a:bodyPr wrap="square" lIns="0" tIns="0" rIns="0" bIns="0" rtlCol="0">
            <a:spAutoFit/>
          </a:bodyPr>
          <a:lstStyle/>
          <a:p>
            <a:pPr algn="ctr">
              <a:spcBef>
                <a:spcPts val="309"/>
              </a:spcBef>
            </a:pPr>
            <a:r>
              <a:rPr lang="en-US" sz="556" dirty="0"/>
              <a:t>Functional Leaders</a:t>
            </a:r>
          </a:p>
        </p:txBody>
      </p:sp>
      <p:pic>
        <p:nvPicPr>
          <p:cNvPr id="18" name="Picture 5" descr="L:\public\share\ABC Templates and Resources\Template Resources (EAB)\Art Icons Logos (EAB)\Icons (EAB)\Person_Exec_m.png">
            <a:extLst>
              <a:ext uri="{FF2B5EF4-FFF2-40B4-BE49-F238E27FC236}">
                <a16:creationId xmlns:a16="http://schemas.microsoft.com/office/drawing/2014/main" id="{9189E329-06AA-6C3F-BA08-5704F3A3E2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2558152" y="2772256"/>
            <a:ext cx="180022" cy="22591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B0B7503E-3243-5D33-65A6-8262462AA1C3}"/>
              </a:ext>
            </a:extLst>
          </p:cNvPr>
          <p:cNvSpPr txBox="1"/>
          <p:nvPr/>
        </p:nvSpPr>
        <p:spPr bwMode="gray">
          <a:xfrm>
            <a:off x="1780219" y="3024536"/>
            <a:ext cx="481306" cy="171072"/>
          </a:xfrm>
          <a:prstGeom prst="rect">
            <a:avLst/>
          </a:prstGeom>
          <a:noFill/>
          <a:ln>
            <a:noFill/>
          </a:ln>
        </p:spPr>
        <p:txBody>
          <a:bodyPr wrap="square" lIns="0" tIns="0" rIns="0" bIns="0" rtlCol="0">
            <a:spAutoFit/>
          </a:bodyPr>
          <a:lstStyle/>
          <a:p>
            <a:pPr algn="ctr">
              <a:spcBef>
                <a:spcPts val="309"/>
              </a:spcBef>
            </a:pPr>
            <a:r>
              <a:rPr lang="en-US" sz="556" dirty="0"/>
              <a:t>Board Members</a:t>
            </a:r>
          </a:p>
        </p:txBody>
      </p:sp>
      <p:sp>
        <p:nvSpPr>
          <p:cNvPr id="35" name="TextBox 34">
            <a:extLst>
              <a:ext uri="{FF2B5EF4-FFF2-40B4-BE49-F238E27FC236}">
                <a16:creationId xmlns:a16="http://schemas.microsoft.com/office/drawing/2014/main" id="{A489757F-5B07-A73F-7E37-E082D4CBA57A}"/>
              </a:ext>
            </a:extLst>
          </p:cNvPr>
          <p:cNvSpPr txBox="1"/>
          <p:nvPr/>
        </p:nvSpPr>
        <p:spPr bwMode="gray">
          <a:xfrm>
            <a:off x="1211637" y="2255164"/>
            <a:ext cx="1190861" cy="104516"/>
          </a:xfrm>
          <a:prstGeom prst="rect">
            <a:avLst/>
          </a:prstGeom>
          <a:noFill/>
        </p:spPr>
        <p:txBody>
          <a:bodyPr wrap="square" lIns="0" tIns="0" rIns="0" bIns="0" rtlCol="0">
            <a:spAutoFit/>
          </a:bodyPr>
          <a:lstStyle/>
          <a:p>
            <a:pPr defTabSz="395313"/>
            <a:r>
              <a:rPr lang="en-US" sz="679" b="1" dirty="0"/>
              <a:t>Stakeholder Input</a:t>
            </a:r>
          </a:p>
        </p:txBody>
      </p:sp>
      <p:sp>
        <p:nvSpPr>
          <p:cNvPr id="43" name="Freeform 42">
            <a:extLst>
              <a:ext uri="{FF2B5EF4-FFF2-40B4-BE49-F238E27FC236}">
                <a16:creationId xmlns:a16="http://schemas.microsoft.com/office/drawing/2014/main" id="{A4E89297-25D4-AC85-BBD7-221A46E5E671}"/>
              </a:ext>
              <a:ext uri="{C183D7F6-B498-43B3-948B-1728B52AA6E4}">
                <adec:decorative xmlns:adec="http://schemas.microsoft.com/office/drawing/2017/decorative" val="1"/>
              </a:ext>
            </a:extLst>
          </p:cNvPr>
          <p:cNvSpPr/>
          <p:nvPr/>
        </p:nvSpPr>
        <p:spPr bwMode="gray">
          <a:xfrm rot="10800000">
            <a:off x="1049076" y="2147621"/>
            <a:ext cx="2003121" cy="1192879"/>
          </a:xfrm>
          <a:custGeom>
            <a:avLst/>
            <a:gdLst>
              <a:gd name="connsiteX0" fmla="*/ 0 w 755703"/>
              <a:gd name="connsiteY0" fmla="*/ 0 h 755703"/>
              <a:gd name="connsiteX1" fmla="*/ 755703 w 755703"/>
              <a:gd name="connsiteY1" fmla="*/ 0 h 755703"/>
              <a:gd name="connsiteX2" fmla="*/ 755703 w 755703"/>
              <a:gd name="connsiteY2" fmla="*/ 755703 h 755703"/>
              <a:gd name="connsiteX3" fmla="*/ 0 w 755703"/>
              <a:gd name="connsiteY3" fmla="*/ 755703 h 755703"/>
              <a:gd name="connsiteX4" fmla="*/ 0 w 755703"/>
              <a:gd name="connsiteY4" fmla="*/ 0 h 755703"/>
              <a:gd name="connsiteX0" fmla="*/ 755703 w 847143"/>
              <a:gd name="connsiteY0" fmla="*/ 755703 h 847143"/>
              <a:gd name="connsiteX1" fmla="*/ 0 w 847143"/>
              <a:gd name="connsiteY1" fmla="*/ 755703 h 847143"/>
              <a:gd name="connsiteX2" fmla="*/ 0 w 847143"/>
              <a:gd name="connsiteY2" fmla="*/ 0 h 847143"/>
              <a:gd name="connsiteX3" fmla="*/ 755703 w 847143"/>
              <a:gd name="connsiteY3" fmla="*/ 0 h 847143"/>
              <a:gd name="connsiteX4" fmla="*/ 847143 w 847143"/>
              <a:gd name="connsiteY4" fmla="*/ 847143 h 847143"/>
              <a:gd name="connsiteX0" fmla="*/ 755703 w 755703"/>
              <a:gd name="connsiteY0" fmla="*/ 755703 h 755703"/>
              <a:gd name="connsiteX1" fmla="*/ 0 w 755703"/>
              <a:gd name="connsiteY1" fmla="*/ 755703 h 755703"/>
              <a:gd name="connsiteX2" fmla="*/ 0 w 755703"/>
              <a:gd name="connsiteY2" fmla="*/ 0 h 755703"/>
              <a:gd name="connsiteX3" fmla="*/ 755703 w 755703"/>
              <a:gd name="connsiteY3" fmla="*/ 0 h 755703"/>
              <a:gd name="connsiteX0" fmla="*/ 0 w 755703"/>
              <a:gd name="connsiteY0" fmla="*/ 755703 h 755703"/>
              <a:gd name="connsiteX1" fmla="*/ 0 w 755703"/>
              <a:gd name="connsiteY1" fmla="*/ 0 h 755703"/>
              <a:gd name="connsiteX2" fmla="*/ 755703 w 755703"/>
              <a:gd name="connsiteY2" fmla="*/ 0 h 755703"/>
            </a:gdLst>
            <a:ahLst/>
            <a:cxnLst>
              <a:cxn ang="0">
                <a:pos x="connsiteX0" y="connsiteY0"/>
              </a:cxn>
              <a:cxn ang="0">
                <a:pos x="connsiteX1" y="connsiteY1"/>
              </a:cxn>
              <a:cxn ang="0">
                <a:pos x="connsiteX2" y="connsiteY2"/>
              </a:cxn>
            </a:cxnLst>
            <a:rect l="l" t="t" r="r" b="b"/>
            <a:pathLst>
              <a:path w="755703" h="755703">
                <a:moveTo>
                  <a:pt x="0" y="755703"/>
                </a:moveTo>
                <a:lnTo>
                  <a:pt x="0" y="0"/>
                </a:lnTo>
                <a:lnTo>
                  <a:pt x="755703" y="0"/>
                </a:lnTo>
              </a:path>
            </a:pathLst>
          </a:custGeom>
          <a:noFill/>
          <a:ln w="12700">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6478" tIns="28239" rIns="56478" bIns="28239" numCol="1" spcCol="0" rtlCol="0" fromWordArt="0" anchor="t" anchorCtr="0" forceAA="0" compatLnSpc="1">
            <a:prstTxWarp prst="textNoShape">
              <a:avLst/>
            </a:prstTxWarp>
            <a:noAutofit/>
          </a:bodyPr>
          <a:lstStyle/>
          <a:p>
            <a:pPr algn="ctr">
              <a:spcBef>
                <a:spcPts val="309"/>
              </a:spcBef>
            </a:pPr>
            <a:endParaRPr lang="en-US" sz="618" dirty="0">
              <a:solidFill>
                <a:schemeClr val="bg1"/>
              </a:solidFill>
            </a:endParaRPr>
          </a:p>
        </p:txBody>
      </p:sp>
      <p:pic>
        <p:nvPicPr>
          <p:cNvPr id="82" name="Picture 81" descr="A picture containing clipart&#10;&#10;Description automatically generated">
            <a:extLst>
              <a:ext uri="{FF2B5EF4-FFF2-40B4-BE49-F238E27FC236}">
                <a16:creationId xmlns:a16="http://schemas.microsoft.com/office/drawing/2014/main" id="{F1DF5F94-23C3-C9D6-B0B9-CA0C9B7434C8}"/>
              </a:ext>
            </a:extLst>
          </p:cNvPr>
          <p:cNvPicPr>
            <a:picLocks noChangeAspect="1"/>
          </p:cNvPicPr>
          <p:nvPr/>
        </p:nvPicPr>
        <p:blipFill>
          <a:blip r:embed="rId6"/>
          <a:stretch>
            <a:fillRect/>
          </a:stretch>
        </p:blipFill>
        <p:spPr>
          <a:xfrm>
            <a:off x="1273115" y="2752892"/>
            <a:ext cx="180729" cy="245275"/>
          </a:xfrm>
          <a:prstGeom prst="rect">
            <a:avLst/>
          </a:prstGeom>
        </p:spPr>
      </p:pic>
      <p:pic>
        <p:nvPicPr>
          <p:cNvPr id="83" name="Picture 82" descr="Icon&#10;&#10;Description automatically generated">
            <a:extLst>
              <a:ext uri="{FF2B5EF4-FFF2-40B4-BE49-F238E27FC236}">
                <a16:creationId xmlns:a16="http://schemas.microsoft.com/office/drawing/2014/main" id="{3E20D76F-7753-B960-182F-09A201572275}"/>
              </a:ext>
            </a:extLst>
          </p:cNvPr>
          <p:cNvPicPr>
            <a:picLocks noChangeAspect="1"/>
          </p:cNvPicPr>
          <p:nvPr/>
        </p:nvPicPr>
        <p:blipFill>
          <a:blip r:embed="rId7"/>
          <a:stretch>
            <a:fillRect/>
          </a:stretch>
        </p:blipFill>
        <p:spPr>
          <a:xfrm>
            <a:off x="1930508" y="2765801"/>
            <a:ext cx="180729" cy="232366"/>
          </a:xfrm>
          <a:prstGeom prst="rect">
            <a:avLst/>
          </a:prstGeom>
        </p:spPr>
      </p:pic>
      <p:sp>
        <p:nvSpPr>
          <p:cNvPr id="14" name="Text Placeholder 1">
            <a:extLst>
              <a:ext uri="{FF2B5EF4-FFF2-40B4-BE49-F238E27FC236}">
                <a16:creationId xmlns:a16="http://schemas.microsoft.com/office/drawing/2014/main" id="{64E8D2E2-872A-0BE4-A60D-6ADD678E70B6}"/>
              </a:ext>
            </a:extLst>
          </p:cNvPr>
          <p:cNvSpPr>
            <a:spLocks noGrp="1"/>
          </p:cNvSpPr>
          <p:nvPr>
            <p:ph type="body" sz="quarter" idx="16"/>
          </p:nvPr>
        </p:nvSpPr>
        <p:spPr>
          <a:xfrm>
            <a:off x="280193" y="99782"/>
            <a:ext cx="3470171" cy="123111"/>
          </a:xfrm>
        </p:spPr>
        <p:txBody>
          <a:bodyPr/>
          <a:lstStyle/>
          <a:p>
            <a:r>
              <a:rPr lang="en-US" dirty="0"/>
              <a:t>Moving From a Selective to Informed Talent Strategy</a:t>
            </a:r>
          </a:p>
        </p:txBody>
      </p:sp>
      <p:sp>
        <p:nvSpPr>
          <p:cNvPr id="11" name="TextBox 10">
            <a:extLst>
              <a:ext uri="{FF2B5EF4-FFF2-40B4-BE49-F238E27FC236}">
                <a16:creationId xmlns:a16="http://schemas.microsoft.com/office/drawing/2014/main" id="{F758A2F1-EDF0-D063-A5A1-DB62DEAB4A99}"/>
              </a:ext>
            </a:extLst>
          </p:cNvPr>
          <p:cNvSpPr txBox="1"/>
          <p:nvPr/>
        </p:nvSpPr>
        <p:spPr bwMode="gray">
          <a:xfrm>
            <a:off x="3410991" y="3014409"/>
            <a:ext cx="635708" cy="171072"/>
          </a:xfrm>
          <a:prstGeom prst="rect">
            <a:avLst/>
          </a:prstGeom>
          <a:noFill/>
          <a:ln>
            <a:noFill/>
          </a:ln>
        </p:spPr>
        <p:txBody>
          <a:bodyPr wrap="square" lIns="0" tIns="0" rIns="0" bIns="0" rtlCol="0">
            <a:spAutoFit/>
          </a:bodyPr>
          <a:lstStyle/>
          <a:p>
            <a:pPr algn="ctr">
              <a:spcBef>
                <a:spcPts val="309"/>
              </a:spcBef>
            </a:pPr>
            <a:r>
              <a:rPr lang="en-US" sz="556" dirty="0"/>
              <a:t>Employee Resource Groups</a:t>
            </a:r>
          </a:p>
        </p:txBody>
      </p:sp>
      <p:sp>
        <p:nvSpPr>
          <p:cNvPr id="12" name="TextBox 11">
            <a:extLst>
              <a:ext uri="{FF2B5EF4-FFF2-40B4-BE49-F238E27FC236}">
                <a16:creationId xmlns:a16="http://schemas.microsoft.com/office/drawing/2014/main" id="{083448F7-C236-B0AE-9846-5BDD3DBF45C9}"/>
              </a:ext>
            </a:extLst>
          </p:cNvPr>
          <p:cNvSpPr txBox="1"/>
          <p:nvPr/>
        </p:nvSpPr>
        <p:spPr bwMode="gray">
          <a:xfrm>
            <a:off x="4747026" y="3014409"/>
            <a:ext cx="416789" cy="171072"/>
          </a:xfrm>
          <a:prstGeom prst="rect">
            <a:avLst/>
          </a:prstGeom>
          <a:noFill/>
          <a:ln>
            <a:noFill/>
          </a:ln>
        </p:spPr>
        <p:txBody>
          <a:bodyPr wrap="square" lIns="0" tIns="0" rIns="0" bIns="0" rtlCol="0">
            <a:spAutoFit/>
          </a:bodyPr>
          <a:lstStyle/>
          <a:p>
            <a:pPr algn="ctr">
              <a:spcBef>
                <a:spcPts val="309"/>
              </a:spcBef>
            </a:pPr>
            <a:r>
              <a:rPr lang="en-US" sz="556" dirty="0"/>
              <a:t>Business Units</a:t>
            </a:r>
          </a:p>
        </p:txBody>
      </p:sp>
      <p:pic>
        <p:nvPicPr>
          <p:cNvPr id="16" name="Picture 5" descr="L:\public\share\ABC Templates and Resources\Template Resources (EAB)\Art Icons Logos (EAB)\Icons (EAB)\Person_Exec_m.png">
            <a:extLst>
              <a:ext uri="{FF2B5EF4-FFF2-40B4-BE49-F238E27FC236}">
                <a16:creationId xmlns:a16="http://schemas.microsoft.com/office/drawing/2014/main" id="{EDB7F122-4986-96E6-F226-BF7E970D5F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4865409" y="2762129"/>
            <a:ext cx="180022" cy="22591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E1616A4-EF0C-E6C8-11E7-B54DFFE48D53}"/>
              </a:ext>
            </a:extLst>
          </p:cNvPr>
          <p:cNvSpPr txBox="1"/>
          <p:nvPr/>
        </p:nvSpPr>
        <p:spPr bwMode="gray">
          <a:xfrm>
            <a:off x="4146663" y="3014409"/>
            <a:ext cx="481306" cy="171072"/>
          </a:xfrm>
          <a:prstGeom prst="rect">
            <a:avLst/>
          </a:prstGeom>
          <a:noFill/>
          <a:ln>
            <a:noFill/>
          </a:ln>
        </p:spPr>
        <p:txBody>
          <a:bodyPr wrap="square" lIns="0" tIns="0" rIns="0" bIns="0" rtlCol="0">
            <a:spAutoFit/>
          </a:bodyPr>
          <a:lstStyle/>
          <a:p>
            <a:pPr algn="ctr">
              <a:spcBef>
                <a:spcPts val="309"/>
              </a:spcBef>
            </a:pPr>
            <a:r>
              <a:rPr lang="en-US" sz="556" dirty="0"/>
              <a:t>Geographical Regions</a:t>
            </a:r>
          </a:p>
        </p:txBody>
      </p:sp>
      <p:sp>
        <p:nvSpPr>
          <p:cNvPr id="21" name="TextBox 20">
            <a:extLst>
              <a:ext uri="{FF2B5EF4-FFF2-40B4-BE49-F238E27FC236}">
                <a16:creationId xmlns:a16="http://schemas.microsoft.com/office/drawing/2014/main" id="{CE560908-75ED-1359-E99E-E30FD3392035}"/>
              </a:ext>
            </a:extLst>
          </p:cNvPr>
          <p:cNvSpPr txBox="1"/>
          <p:nvPr/>
        </p:nvSpPr>
        <p:spPr bwMode="gray">
          <a:xfrm>
            <a:off x="3499802" y="2245037"/>
            <a:ext cx="1190861" cy="104516"/>
          </a:xfrm>
          <a:prstGeom prst="rect">
            <a:avLst/>
          </a:prstGeom>
          <a:noFill/>
        </p:spPr>
        <p:txBody>
          <a:bodyPr wrap="square" lIns="0" tIns="0" rIns="0" bIns="0" rtlCol="0">
            <a:spAutoFit/>
          </a:bodyPr>
          <a:lstStyle/>
          <a:p>
            <a:pPr defTabSz="395313"/>
            <a:r>
              <a:rPr lang="en-US" sz="679" b="1" dirty="0"/>
              <a:t>Employee Feedback</a:t>
            </a:r>
          </a:p>
        </p:txBody>
      </p:sp>
      <p:sp>
        <p:nvSpPr>
          <p:cNvPr id="22" name="Freeform 21">
            <a:extLst>
              <a:ext uri="{FF2B5EF4-FFF2-40B4-BE49-F238E27FC236}">
                <a16:creationId xmlns:a16="http://schemas.microsoft.com/office/drawing/2014/main" id="{6F4D18C5-5A4B-EE37-77B1-43C025C43884}"/>
              </a:ext>
              <a:ext uri="{C183D7F6-B498-43B3-948B-1728B52AA6E4}">
                <adec:decorative xmlns:adec="http://schemas.microsoft.com/office/drawing/2017/decorative" val="1"/>
              </a:ext>
            </a:extLst>
          </p:cNvPr>
          <p:cNvSpPr/>
          <p:nvPr/>
        </p:nvSpPr>
        <p:spPr bwMode="gray">
          <a:xfrm rot="10800000" flipH="1">
            <a:off x="3348602" y="2151199"/>
            <a:ext cx="2003121" cy="1192879"/>
          </a:xfrm>
          <a:custGeom>
            <a:avLst/>
            <a:gdLst>
              <a:gd name="connsiteX0" fmla="*/ 0 w 755703"/>
              <a:gd name="connsiteY0" fmla="*/ 0 h 755703"/>
              <a:gd name="connsiteX1" fmla="*/ 755703 w 755703"/>
              <a:gd name="connsiteY1" fmla="*/ 0 h 755703"/>
              <a:gd name="connsiteX2" fmla="*/ 755703 w 755703"/>
              <a:gd name="connsiteY2" fmla="*/ 755703 h 755703"/>
              <a:gd name="connsiteX3" fmla="*/ 0 w 755703"/>
              <a:gd name="connsiteY3" fmla="*/ 755703 h 755703"/>
              <a:gd name="connsiteX4" fmla="*/ 0 w 755703"/>
              <a:gd name="connsiteY4" fmla="*/ 0 h 755703"/>
              <a:gd name="connsiteX0" fmla="*/ 755703 w 847143"/>
              <a:gd name="connsiteY0" fmla="*/ 755703 h 847143"/>
              <a:gd name="connsiteX1" fmla="*/ 0 w 847143"/>
              <a:gd name="connsiteY1" fmla="*/ 755703 h 847143"/>
              <a:gd name="connsiteX2" fmla="*/ 0 w 847143"/>
              <a:gd name="connsiteY2" fmla="*/ 0 h 847143"/>
              <a:gd name="connsiteX3" fmla="*/ 755703 w 847143"/>
              <a:gd name="connsiteY3" fmla="*/ 0 h 847143"/>
              <a:gd name="connsiteX4" fmla="*/ 847143 w 847143"/>
              <a:gd name="connsiteY4" fmla="*/ 847143 h 847143"/>
              <a:gd name="connsiteX0" fmla="*/ 755703 w 755703"/>
              <a:gd name="connsiteY0" fmla="*/ 755703 h 755703"/>
              <a:gd name="connsiteX1" fmla="*/ 0 w 755703"/>
              <a:gd name="connsiteY1" fmla="*/ 755703 h 755703"/>
              <a:gd name="connsiteX2" fmla="*/ 0 w 755703"/>
              <a:gd name="connsiteY2" fmla="*/ 0 h 755703"/>
              <a:gd name="connsiteX3" fmla="*/ 755703 w 755703"/>
              <a:gd name="connsiteY3" fmla="*/ 0 h 755703"/>
              <a:gd name="connsiteX0" fmla="*/ 0 w 755703"/>
              <a:gd name="connsiteY0" fmla="*/ 755703 h 755703"/>
              <a:gd name="connsiteX1" fmla="*/ 0 w 755703"/>
              <a:gd name="connsiteY1" fmla="*/ 0 h 755703"/>
              <a:gd name="connsiteX2" fmla="*/ 755703 w 755703"/>
              <a:gd name="connsiteY2" fmla="*/ 0 h 755703"/>
            </a:gdLst>
            <a:ahLst/>
            <a:cxnLst>
              <a:cxn ang="0">
                <a:pos x="connsiteX0" y="connsiteY0"/>
              </a:cxn>
              <a:cxn ang="0">
                <a:pos x="connsiteX1" y="connsiteY1"/>
              </a:cxn>
              <a:cxn ang="0">
                <a:pos x="connsiteX2" y="connsiteY2"/>
              </a:cxn>
            </a:cxnLst>
            <a:rect l="l" t="t" r="r" b="b"/>
            <a:pathLst>
              <a:path w="755703" h="755703">
                <a:moveTo>
                  <a:pt x="0" y="755703"/>
                </a:moveTo>
                <a:lnTo>
                  <a:pt x="0" y="0"/>
                </a:lnTo>
                <a:lnTo>
                  <a:pt x="755703" y="0"/>
                </a:lnTo>
              </a:path>
            </a:pathLst>
          </a:custGeom>
          <a:noFill/>
          <a:ln w="12700">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6478" tIns="28239" rIns="56478" bIns="28239" numCol="1" spcCol="0" rtlCol="0" fromWordArt="0" anchor="t" anchorCtr="0" forceAA="0" compatLnSpc="1">
            <a:prstTxWarp prst="textNoShape">
              <a:avLst/>
            </a:prstTxWarp>
            <a:noAutofit/>
          </a:bodyPr>
          <a:lstStyle/>
          <a:p>
            <a:pPr algn="ctr">
              <a:spcBef>
                <a:spcPts val="309"/>
              </a:spcBef>
            </a:pPr>
            <a:endParaRPr lang="en-US" sz="618" dirty="0">
              <a:solidFill>
                <a:schemeClr val="bg1"/>
              </a:solidFill>
            </a:endParaRPr>
          </a:p>
        </p:txBody>
      </p:sp>
      <p:pic>
        <p:nvPicPr>
          <p:cNvPr id="23" name="Picture 22" descr="A picture containing clipart&#10;&#10;Description automatically generated">
            <a:extLst>
              <a:ext uri="{FF2B5EF4-FFF2-40B4-BE49-F238E27FC236}">
                <a16:creationId xmlns:a16="http://schemas.microsoft.com/office/drawing/2014/main" id="{B62C879E-3928-328C-125F-F548E3F13E7C}"/>
              </a:ext>
            </a:extLst>
          </p:cNvPr>
          <p:cNvPicPr>
            <a:picLocks noChangeAspect="1"/>
          </p:cNvPicPr>
          <p:nvPr/>
        </p:nvPicPr>
        <p:blipFill>
          <a:blip r:embed="rId6"/>
          <a:stretch>
            <a:fillRect/>
          </a:stretch>
        </p:blipFill>
        <p:spPr>
          <a:xfrm>
            <a:off x="3638481" y="2742765"/>
            <a:ext cx="180729" cy="245275"/>
          </a:xfrm>
          <a:prstGeom prst="rect">
            <a:avLst/>
          </a:prstGeom>
        </p:spPr>
      </p:pic>
      <p:pic>
        <p:nvPicPr>
          <p:cNvPr id="24" name="Picture 23" descr="Icon&#10;&#10;Description automatically generated">
            <a:extLst>
              <a:ext uri="{FF2B5EF4-FFF2-40B4-BE49-F238E27FC236}">
                <a16:creationId xmlns:a16="http://schemas.microsoft.com/office/drawing/2014/main" id="{7784612C-C9CE-5703-94EE-59C81BB86BF7}"/>
              </a:ext>
            </a:extLst>
          </p:cNvPr>
          <p:cNvPicPr>
            <a:picLocks noChangeAspect="1"/>
          </p:cNvPicPr>
          <p:nvPr/>
        </p:nvPicPr>
        <p:blipFill>
          <a:blip r:embed="rId7"/>
          <a:stretch>
            <a:fillRect/>
          </a:stretch>
        </p:blipFill>
        <p:spPr>
          <a:xfrm>
            <a:off x="4296951" y="2755674"/>
            <a:ext cx="180729" cy="232366"/>
          </a:xfrm>
          <a:prstGeom prst="rect">
            <a:avLst/>
          </a:prstGeom>
        </p:spPr>
      </p:pic>
      <p:sp>
        <p:nvSpPr>
          <p:cNvPr id="31" name="TextBox 30">
            <a:extLst>
              <a:ext uri="{FF2B5EF4-FFF2-40B4-BE49-F238E27FC236}">
                <a16:creationId xmlns:a16="http://schemas.microsoft.com/office/drawing/2014/main" id="{B0D4CFED-267D-DB6D-EF66-D09D84D95380}"/>
              </a:ext>
            </a:extLst>
          </p:cNvPr>
          <p:cNvSpPr txBox="1"/>
          <p:nvPr/>
        </p:nvSpPr>
        <p:spPr bwMode="gray">
          <a:xfrm>
            <a:off x="3495979" y="2380208"/>
            <a:ext cx="1549451" cy="171071"/>
          </a:xfrm>
          <a:prstGeom prst="rect">
            <a:avLst/>
          </a:prstGeom>
          <a:noFill/>
          <a:ln>
            <a:noFill/>
          </a:ln>
        </p:spPr>
        <p:txBody>
          <a:bodyPr wrap="square" lIns="0" tIns="0" rIns="0" bIns="0" rtlCol="0">
            <a:spAutoFit/>
          </a:bodyPr>
          <a:lstStyle/>
          <a:p>
            <a:pPr>
              <a:spcBef>
                <a:spcPts val="309"/>
              </a:spcBef>
            </a:pPr>
            <a:r>
              <a:rPr lang="en-US" sz="556" dirty="0"/>
              <a:t>Listen, learn, and map your employees’ leading indicators.</a:t>
            </a:r>
          </a:p>
        </p:txBody>
      </p:sp>
      <p:sp>
        <p:nvSpPr>
          <p:cNvPr id="32" name="TextBox 31">
            <a:extLst>
              <a:ext uri="{FF2B5EF4-FFF2-40B4-BE49-F238E27FC236}">
                <a16:creationId xmlns:a16="http://schemas.microsoft.com/office/drawing/2014/main" id="{A82227CE-C23A-E2BF-D2DD-150600AA6011}"/>
              </a:ext>
            </a:extLst>
          </p:cNvPr>
          <p:cNvSpPr txBox="1"/>
          <p:nvPr/>
        </p:nvSpPr>
        <p:spPr bwMode="gray">
          <a:xfrm>
            <a:off x="1207815" y="2390335"/>
            <a:ext cx="1613975" cy="171072"/>
          </a:xfrm>
          <a:prstGeom prst="rect">
            <a:avLst/>
          </a:prstGeom>
          <a:noFill/>
          <a:ln>
            <a:noFill/>
          </a:ln>
        </p:spPr>
        <p:txBody>
          <a:bodyPr wrap="square" lIns="0" tIns="0" rIns="0" bIns="0" rtlCol="0">
            <a:spAutoFit/>
          </a:bodyPr>
          <a:lstStyle/>
          <a:p>
            <a:pPr>
              <a:spcBef>
                <a:spcPts val="309"/>
              </a:spcBef>
            </a:pPr>
            <a:r>
              <a:rPr lang="en-US" sz="556" dirty="0"/>
              <a:t>Harness the momentum of your stakeholders to put your strategy into action.</a:t>
            </a:r>
          </a:p>
        </p:txBody>
      </p:sp>
      <p:sp>
        <p:nvSpPr>
          <p:cNvPr id="33" name="Rectangle 32">
            <a:extLst>
              <a:ext uri="{FF2B5EF4-FFF2-40B4-BE49-F238E27FC236}">
                <a16:creationId xmlns:a16="http://schemas.microsoft.com/office/drawing/2014/main" id="{3D37B96C-14D9-BB50-F35E-A041B69EB43D}"/>
              </a:ext>
            </a:extLst>
          </p:cNvPr>
          <p:cNvSpPr/>
          <p:nvPr/>
        </p:nvSpPr>
        <p:spPr bwMode="gray">
          <a:xfrm>
            <a:off x="1786105" y="1405858"/>
            <a:ext cx="2828590" cy="153888"/>
          </a:xfrm>
          <a:prstGeom prst="rect">
            <a:avLst/>
          </a:prstGeom>
          <a:ln>
            <a:noFill/>
          </a:ln>
        </p:spPr>
        <p:txBody>
          <a:bodyPr wrap="square" lIns="0" tIns="0" rIns="0" bIns="0">
            <a:spAutoFit/>
          </a:bodyPr>
          <a:lstStyle/>
          <a:p>
            <a:pPr algn="ctr">
              <a:spcBef>
                <a:spcPts val="185"/>
              </a:spcBef>
            </a:pPr>
            <a:r>
              <a:rPr lang="en-US" sz="1000" b="1" dirty="0"/>
              <a:t>Assessment-Informed Strategy Design</a:t>
            </a:r>
          </a:p>
        </p:txBody>
      </p:sp>
    </p:spTree>
    <p:custDataLst>
      <p:tags r:id="rId1"/>
    </p:custDataLst>
    <p:extLst>
      <p:ext uri="{BB962C8B-B14F-4D97-AF65-F5344CB8AC3E}">
        <p14:creationId xmlns:p14="http://schemas.microsoft.com/office/powerpoint/2010/main" val="3409875957"/>
      </p:ext>
    </p:extLst>
  </p:cSld>
  <p:clrMapOvr>
    <a:masterClrMapping/>
  </p:clrMapOvr>
  <p:extLst>
    <p:ext uri="{6950BFC3-D8DA-4A85-94F7-54DA5524770B}">
      <p188:commentRel xmlns:p188="http://schemas.microsoft.com/office/powerpoint/2018/8/main" r:id="rId4"/>
    </p:ext>
  </p:extLs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5764C-6AA1-0746-AA32-32AAE4EFB8AE}"/>
              </a:ext>
            </a:extLst>
          </p:cNvPr>
          <p:cNvSpPr>
            <a:spLocks noGrp="1"/>
          </p:cNvSpPr>
          <p:nvPr>
            <p:ph type="title"/>
          </p:nvPr>
        </p:nvSpPr>
        <p:spPr>
          <a:xfrm>
            <a:off x="279056" y="321576"/>
            <a:ext cx="3902242" cy="332399"/>
          </a:xfrm>
        </p:spPr>
        <p:txBody>
          <a:bodyPr/>
          <a:lstStyle/>
          <a:p>
            <a:r>
              <a:rPr lang="en-US" sz="2400" dirty="0"/>
              <a:t>Thank You</a:t>
            </a:r>
          </a:p>
        </p:txBody>
      </p:sp>
      <p:grpSp>
        <p:nvGrpSpPr>
          <p:cNvPr id="62" name="Group 61">
            <a:extLst>
              <a:ext uri="{FF2B5EF4-FFF2-40B4-BE49-F238E27FC236}">
                <a16:creationId xmlns:a16="http://schemas.microsoft.com/office/drawing/2014/main" id="{96ED54BE-8D7E-5F4A-98A7-C9DD16591A78}"/>
              </a:ext>
            </a:extLst>
          </p:cNvPr>
          <p:cNvGrpSpPr/>
          <p:nvPr/>
        </p:nvGrpSpPr>
        <p:grpSpPr>
          <a:xfrm>
            <a:off x="805356" y="1849796"/>
            <a:ext cx="2260765" cy="595346"/>
            <a:chOff x="1684907" y="3933476"/>
            <a:chExt cx="2260765" cy="595346"/>
          </a:xfrm>
        </p:grpSpPr>
        <p:sp>
          <p:nvSpPr>
            <p:cNvPr id="45" name="TextBox 44">
              <a:extLst>
                <a:ext uri="{FF2B5EF4-FFF2-40B4-BE49-F238E27FC236}">
                  <a16:creationId xmlns:a16="http://schemas.microsoft.com/office/drawing/2014/main" id="{8331D29E-5E60-DF4C-8C39-79440B5CF4DD}"/>
                </a:ext>
              </a:extLst>
            </p:cNvPr>
            <p:cNvSpPr txBox="1"/>
            <p:nvPr/>
          </p:nvSpPr>
          <p:spPr bwMode="gray">
            <a:xfrm>
              <a:off x="1684907" y="3933476"/>
              <a:ext cx="1888688" cy="184666"/>
            </a:xfrm>
            <a:prstGeom prst="rect">
              <a:avLst/>
            </a:prstGeom>
            <a:noFill/>
          </p:spPr>
          <p:txBody>
            <a:bodyPr wrap="square" lIns="0" tIns="0" rIns="0" bIns="0" rtlCol="0">
              <a:spAutoFit/>
            </a:bodyPr>
            <a:lstStyle/>
            <a:p>
              <a:pPr>
                <a:spcBef>
                  <a:spcPts val="500"/>
                </a:spcBef>
              </a:pPr>
              <a:r>
                <a:rPr lang="en-US" sz="1200" dirty="0">
                  <a:solidFill>
                    <a:schemeClr val="bg1"/>
                  </a:solidFill>
                  <a:latin typeface="+mj-lt"/>
                </a:rPr>
                <a:t>Connect with Us</a:t>
              </a:r>
            </a:p>
          </p:txBody>
        </p:sp>
        <p:grpSp>
          <p:nvGrpSpPr>
            <p:cNvPr id="46" name="Group 45">
              <a:extLst>
                <a:ext uri="{FF2B5EF4-FFF2-40B4-BE49-F238E27FC236}">
                  <a16:creationId xmlns:a16="http://schemas.microsoft.com/office/drawing/2014/main" id="{F22D0E7C-EBD9-9242-A395-282D4D50DE3A}"/>
                </a:ext>
              </a:extLst>
            </p:cNvPr>
            <p:cNvGrpSpPr/>
            <p:nvPr/>
          </p:nvGrpSpPr>
          <p:grpSpPr bwMode="gray">
            <a:xfrm>
              <a:off x="2875746" y="4300222"/>
              <a:ext cx="1069926" cy="228600"/>
              <a:chOff x="2979514" y="3919915"/>
              <a:chExt cx="1069926" cy="228600"/>
            </a:xfrm>
          </p:grpSpPr>
          <p:pic>
            <p:nvPicPr>
              <p:cNvPr id="47" name="Picture 46">
                <a:hlinkClick r:id="rId3"/>
                <a:extLst>
                  <a:ext uri="{FF2B5EF4-FFF2-40B4-BE49-F238E27FC236}">
                    <a16:creationId xmlns:a16="http://schemas.microsoft.com/office/drawing/2014/main" id="{DD7DAE3C-17A6-094E-977B-6857CDA36D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gray">
              <a:xfrm>
                <a:off x="2979514" y="3919915"/>
                <a:ext cx="228600" cy="228600"/>
              </a:xfrm>
              <a:prstGeom prst="rect">
                <a:avLst/>
              </a:prstGeom>
            </p:spPr>
          </p:pic>
          <p:sp>
            <p:nvSpPr>
              <p:cNvPr id="48" name="TextBox 47">
                <a:extLst>
                  <a:ext uri="{FF2B5EF4-FFF2-40B4-BE49-F238E27FC236}">
                    <a16:creationId xmlns:a16="http://schemas.microsoft.com/office/drawing/2014/main" id="{3FEBDFED-9681-5B49-8C87-D886744F1010}"/>
                  </a:ext>
                </a:extLst>
              </p:cNvPr>
              <p:cNvSpPr txBox="1"/>
              <p:nvPr/>
            </p:nvSpPr>
            <p:spPr bwMode="gray">
              <a:xfrm>
                <a:off x="3226480" y="3964966"/>
                <a:ext cx="822960" cy="138499"/>
              </a:xfrm>
              <a:prstGeom prst="rect">
                <a:avLst/>
              </a:prstGeom>
              <a:noFill/>
            </p:spPr>
            <p:txBody>
              <a:bodyPr wrap="square" lIns="0" tIns="0" rIns="0" bIns="0" rtlCol="0">
                <a:spAutoFit/>
              </a:bodyPr>
              <a:lstStyle/>
              <a:p>
                <a:pPr>
                  <a:spcBef>
                    <a:spcPts val="500"/>
                  </a:spcBef>
                </a:pPr>
                <a:r>
                  <a:rPr lang="en-US" sz="900" dirty="0">
                    <a:solidFill>
                      <a:schemeClr val="bg1"/>
                    </a:solidFill>
                  </a:rPr>
                  <a:t>@</a:t>
                </a:r>
                <a:r>
                  <a:rPr lang="en-US" sz="900" dirty="0" err="1">
                    <a:solidFill>
                      <a:schemeClr val="bg1"/>
                    </a:solidFill>
                  </a:rPr>
                  <a:t>seramount</a:t>
                </a:r>
                <a:endParaRPr lang="en-US" sz="900" dirty="0">
                  <a:solidFill>
                    <a:schemeClr val="bg1"/>
                  </a:solidFill>
                </a:endParaRPr>
              </a:p>
            </p:txBody>
          </p:sp>
        </p:grpSp>
        <p:grpSp>
          <p:nvGrpSpPr>
            <p:cNvPr id="52" name="Group 51">
              <a:extLst>
                <a:ext uri="{FF2B5EF4-FFF2-40B4-BE49-F238E27FC236}">
                  <a16:creationId xmlns:a16="http://schemas.microsoft.com/office/drawing/2014/main" id="{7CD55A32-965C-AC45-A1BE-7E2365E49A2C}"/>
                </a:ext>
              </a:extLst>
            </p:cNvPr>
            <p:cNvGrpSpPr/>
            <p:nvPr/>
          </p:nvGrpSpPr>
          <p:grpSpPr bwMode="gray">
            <a:xfrm>
              <a:off x="1684907" y="4300222"/>
              <a:ext cx="1072892" cy="228600"/>
              <a:chOff x="2341216" y="3913284"/>
              <a:chExt cx="1072892" cy="228600"/>
            </a:xfrm>
          </p:grpSpPr>
          <p:pic>
            <p:nvPicPr>
              <p:cNvPr id="5" name="Picture 4">
                <a:hlinkClick r:id="rId5"/>
                <a:extLst>
                  <a:ext uri="{FF2B5EF4-FFF2-40B4-BE49-F238E27FC236}">
                    <a16:creationId xmlns:a16="http://schemas.microsoft.com/office/drawing/2014/main" id="{AE5E816E-EBF0-3441-779B-A674CD7118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gray">
              <a:xfrm>
                <a:off x="2341216" y="3913284"/>
                <a:ext cx="228600" cy="228600"/>
              </a:xfrm>
              <a:prstGeom prst="rect">
                <a:avLst/>
              </a:prstGeom>
            </p:spPr>
          </p:pic>
          <p:sp>
            <p:nvSpPr>
              <p:cNvPr id="6" name="Rectangle 5">
                <a:extLst>
                  <a:ext uri="{FF2B5EF4-FFF2-40B4-BE49-F238E27FC236}">
                    <a16:creationId xmlns:a16="http://schemas.microsoft.com/office/drawing/2014/main" id="{96010DBF-D3D8-FE6E-9890-E12DF7E492A0}"/>
                  </a:ext>
                </a:extLst>
              </p:cNvPr>
              <p:cNvSpPr/>
              <p:nvPr/>
            </p:nvSpPr>
            <p:spPr bwMode="gray">
              <a:xfrm>
                <a:off x="2588181" y="3958335"/>
                <a:ext cx="825927" cy="138499"/>
              </a:xfrm>
              <a:prstGeom prst="rect">
                <a:avLst/>
              </a:prstGeom>
            </p:spPr>
            <p:txBody>
              <a:bodyPr wrap="square" lIns="0" tIns="0" rIns="0" bIns="0" anchor="ctr">
                <a:spAutoFit/>
              </a:bodyPr>
              <a:lstStyle/>
              <a:p>
                <a:r>
                  <a:rPr lang="en-US" sz="900" dirty="0">
                    <a:solidFill>
                      <a:schemeClr val="bg1"/>
                    </a:solidFill>
                  </a:rPr>
                  <a:t>@</a:t>
                </a:r>
                <a:r>
                  <a:rPr lang="en-US" sz="900" dirty="0" err="1">
                    <a:solidFill>
                      <a:schemeClr val="bg1"/>
                    </a:solidFill>
                  </a:rPr>
                  <a:t>seramount</a:t>
                </a:r>
                <a:endParaRPr lang="en-US" sz="900" dirty="0">
                  <a:solidFill>
                    <a:schemeClr val="bg1"/>
                  </a:solidFill>
                </a:endParaRPr>
              </a:p>
            </p:txBody>
          </p:sp>
        </p:grpSp>
        <p:cxnSp>
          <p:nvCxnSpPr>
            <p:cNvPr id="55" name="Straight Connector 54">
              <a:extLst>
                <a:ext uri="{FF2B5EF4-FFF2-40B4-BE49-F238E27FC236}">
                  <a16:creationId xmlns:a16="http://schemas.microsoft.com/office/drawing/2014/main" id="{954E25E6-307E-8D4C-AA5D-637CA9131BD9}"/>
                </a:ext>
              </a:extLst>
            </p:cNvPr>
            <p:cNvCxnSpPr>
              <a:cxnSpLocks/>
            </p:cNvCxnSpPr>
            <p:nvPr/>
          </p:nvCxnSpPr>
          <p:spPr bwMode="gray">
            <a:xfrm>
              <a:off x="1684907" y="4184072"/>
              <a:ext cx="2194560" cy="0"/>
            </a:xfrm>
            <a:prstGeom prst="line">
              <a:avLst/>
            </a:prstGeom>
            <a:ln w="12700">
              <a:solidFill>
                <a:schemeClr val="accent6"/>
              </a:solidFill>
              <a:miter lim="800000"/>
              <a:headEnd type="none"/>
              <a:tailEnd type="none"/>
            </a:ln>
          </p:spPr>
          <p:style>
            <a:lnRef idx="1">
              <a:schemeClr val="accent1"/>
            </a:lnRef>
            <a:fillRef idx="0">
              <a:schemeClr val="accent1"/>
            </a:fillRef>
            <a:effectRef idx="0">
              <a:schemeClr val="accent1"/>
            </a:effectRef>
            <a:fontRef idx="minor">
              <a:schemeClr val="tx1"/>
            </a:fontRef>
          </p:style>
        </p:cxnSp>
      </p:grpSp>
      <p:sp>
        <p:nvSpPr>
          <p:cNvPr id="63" name="Text Placeholder 4">
            <a:extLst>
              <a:ext uri="{FF2B5EF4-FFF2-40B4-BE49-F238E27FC236}">
                <a16:creationId xmlns:a16="http://schemas.microsoft.com/office/drawing/2014/main" id="{5996188B-E969-7A45-95D6-2BAB1B0B26E2}"/>
              </a:ext>
            </a:extLst>
          </p:cNvPr>
          <p:cNvSpPr txBox="1">
            <a:spLocks/>
          </p:cNvSpPr>
          <p:nvPr/>
        </p:nvSpPr>
        <p:spPr bwMode="gray">
          <a:xfrm>
            <a:off x="805356" y="2756058"/>
            <a:ext cx="2227331" cy="770019"/>
          </a:xfrm>
          <a:prstGeom prst="rect">
            <a:avLst/>
          </a:prstGeom>
        </p:spPr>
        <p:txBody>
          <a:bodyPr vert="horz" wrap="square" lIns="0" tIns="0" rIns="0" bIns="0" rtlCol="0">
            <a:spAutoFit/>
          </a:bodyPr>
          <a:lstStyle>
            <a:lvl1pPr marL="0" indent="0" algn="l" defTabSz="480060" rtl="0" eaLnBrk="1" latinLnBrk="0" hangingPunct="1">
              <a:lnSpc>
                <a:spcPct val="120000"/>
              </a:lnSpc>
              <a:spcBef>
                <a:spcPts val="1200"/>
              </a:spcBef>
              <a:buClrTx/>
              <a:buFont typeface="Arial" panose="020B0604020202020204" pitchFamily="34" charset="0"/>
              <a:buNone/>
              <a:defRPr sz="1400" kern="1200">
                <a:solidFill>
                  <a:schemeClr val="bg1"/>
                </a:solidFill>
                <a:latin typeface="+mn-lt"/>
                <a:ea typeface="+mn-ea"/>
                <a:cs typeface="+mn-cs"/>
              </a:defRPr>
            </a:lvl1pPr>
            <a:lvl2pPr marL="114300" indent="0" algn="l" defTabSz="480060" rtl="0" eaLnBrk="1" latinLnBrk="0" hangingPunct="1">
              <a:lnSpc>
                <a:spcPct val="110000"/>
              </a:lnSpc>
              <a:spcBef>
                <a:spcPts val="1200"/>
              </a:spcBef>
              <a:buClrTx/>
              <a:buFont typeface="Verdana" panose="020B0604030504040204" pitchFamily="34" charset="0"/>
              <a:buNone/>
              <a:defRPr sz="1400" kern="1200">
                <a:solidFill>
                  <a:schemeClr val="bg1"/>
                </a:solidFill>
                <a:latin typeface="+mn-lt"/>
                <a:ea typeface="+mn-ea"/>
                <a:cs typeface="+mn-cs"/>
              </a:defRPr>
            </a:lvl2pPr>
            <a:lvl3pPr marL="228600" indent="0" algn="l" defTabSz="480060" rtl="0" eaLnBrk="1" latinLnBrk="0" hangingPunct="1">
              <a:lnSpc>
                <a:spcPct val="110000"/>
              </a:lnSpc>
              <a:spcBef>
                <a:spcPts val="1200"/>
              </a:spcBef>
              <a:buClrTx/>
              <a:buFont typeface="Arial" panose="020B0604020202020204" pitchFamily="34" charset="0"/>
              <a:buNone/>
              <a:defRPr sz="1400" kern="1200">
                <a:solidFill>
                  <a:schemeClr val="bg1"/>
                </a:solidFill>
                <a:latin typeface="+mn-lt"/>
                <a:ea typeface="+mn-ea"/>
                <a:cs typeface="+mn-cs"/>
              </a:defRPr>
            </a:lvl3pPr>
            <a:lvl4pPr marL="342900" indent="0" algn="l" defTabSz="480060" rtl="0" eaLnBrk="1" latinLnBrk="0" hangingPunct="1">
              <a:lnSpc>
                <a:spcPct val="110000"/>
              </a:lnSpc>
              <a:spcBef>
                <a:spcPts val="1200"/>
              </a:spcBef>
              <a:buFont typeface="Verdana" panose="020B0604030504040204" pitchFamily="34" charset="0"/>
              <a:buNone/>
              <a:defRPr sz="1400" kern="1200">
                <a:solidFill>
                  <a:schemeClr val="bg1"/>
                </a:solidFill>
                <a:latin typeface="+mn-lt"/>
                <a:ea typeface="+mn-ea"/>
                <a:cs typeface="+mn-cs"/>
              </a:defRPr>
            </a:lvl4pPr>
            <a:lvl5pPr marL="457200" indent="0" algn="l" defTabSz="480060" rtl="0" eaLnBrk="1" latinLnBrk="0" hangingPunct="1">
              <a:lnSpc>
                <a:spcPct val="110000"/>
              </a:lnSpc>
              <a:spcBef>
                <a:spcPts val="1200"/>
              </a:spcBef>
              <a:buFont typeface="Arial" panose="020B0604020202020204" pitchFamily="34" charset="0"/>
              <a:buNone/>
              <a:defRPr sz="1400" kern="1200" baseline="0">
                <a:solidFill>
                  <a:schemeClr val="bg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r>
              <a:rPr lang="en-US" sz="1100" dirty="0">
                <a:latin typeface="Rockwell" panose="02060603020205020403" pitchFamily="18" charset="77"/>
              </a:rPr>
              <a:t>Rumbi </a:t>
            </a:r>
            <a:r>
              <a:rPr lang="en-US" sz="1100" dirty="0" err="1">
                <a:latin typeface="Rockwell" panose="02060603020205020403" pitchFamily="18" charset="77"/>
              </a:rPr>
              <a:t>Petrozzello</a:t>
            </a:r>
            <a:r>
              <a:rPr lang="en-US" sz="1100" dirty="0">
                <a:latin typeface="Rockwell" panose="02060603020205020403" pitchFamily="18" charset="77"/>
              </a:rPr>
              <a:t> | </a:t>
            </a:r>
            <a:r>
              <a:rPr lang="en-US" sz="800" dirty="0"/>
              <a:t>Head of Strategy</a:t>
            </a:r>
            <a:br>
              <a:rPr lang="en-US" sz="800" i="1" dirty="0"/>
            </a:br>
            <a:r>
              <a:rPr lang="en-US" sz="600" dirty="0" err="1">
                <a:solidFill>
                  <a:schemeClr val="tx2"/>
                </a:solidFill>
                <a:hlinkClick r:id="rId7">
                  <a:extLst>
                    <a:ext uri="{A12FA001-AC4F-418D-AE19-62706E023703}">
                      <ahyp:hlinkClr xmlns:ahyp="http://schemas.microsoft.com/office/drawing/2018/hyperlinkcolor" val="tx"/>
                    </a:ext>
                  </a:extLst>
                </a:hlinkClick>
              </a:rPr>
              <a:t>Rumbi.Petrozzello@seramount.com</a:t>
            </a:r>
            <a:r>
              <a:rPr lang="en-US" sz="600" dirty="0">
                <a:solidFill>
                  <a:schemeClr val="tx2"/>
                </a:solidFill>
              </a:rPr>
              <a:t> </a:t>
            </a:r>
          </a:p>
          <a:p>
            <a:r>
              <a:rPr lang="en-US" sz="1100" dirty="0">
                <a:latin typeface="Rockwell" panose="02060603020205020403" pitchFamily="18" charset="77"/>
              </a:rPr>
              <a:t>Zsofia Duarte | </a:t>
            </a:r>
            <a:r>
              <a:rPr lang="en-US" sz="800" dirty="0"/>
              <a:t>Associate Director</a:t>
            </a:r>
            <a:br>
              <a:rPr lang="en-US" sz="800" i="1" dirty="0"/>
            </a:br>
            <a:r>
              <a:rPr lang="en-US" sz="600" dirty="0">
                <a:solidFill>
                  <a:schemeClr val="tx2"/>
                </a:solidFill>
                <a:hlinkClick r:id="rId8">
                  <a:extLst>
                    <a:ext uri="{A12FA001-AC4F-418D-AE19-62706E023703}">
                      <ahyp:hlinkClr xmlns:ahyp="http://schemas.microsoft.com/office/drawing/2018/hyperlinkcolor" val="tx"/>
                    </a:ext>
                  </a:extLst>
                </a:hlinkClick>
              </a:rPr>
              <a:t>Zsofia.Duarte@seramount.com</a:t>
            </a:r>
            <a:r>
              <a:rPr lang="en-US" sz="600" dirty="0">
                <a:solidFill>
                  <a:schemeClr val="tx2"/>
                </a:solidFill>
              </a:rPr>
              <a:t> </a:t>
            </a:r>
            <a:endParaRPr lang="en-US" sz="600" i="1" dirty="0">
              <a:solidFill>
                <a:schemeClr val="tx2"/>
              </a:solidFill>
            </a:endParaRPr>
          </a:p>
        </p:txBody>
      </p:sp>
      <p:pic>
        <p:nvPicPr>
          <p:cNvPr id="3" name="Picture 2" descr="A qr code with black squares&#10;&#10;Description automatically generated">
            <a:extLst>
              <a:ext uri="{FF2B5EF4-FFF2-40B4-BE49-F238E27FC236}">
                <a16:creationId xmlns:a16="http://schemas.microsoft.com/office/drawing/2014/main" id="{2B771395-7F2C-0BDD-175C-A2C8EA7FB26D}"/>
              </a:ext>
            </a:extLst>
          </p:cNvPr>
          <p:cNvPicPr>
            <a:picLocks noChangeAspect="1"/>
          </p:cNvPicPr>
          <p:nvPr/>
        </p:nvPicPr>
        <p:blipFill>
          <a:blip r:embed="rId9"/>
          <a:stretch>
            <a:fillRect/>
          </a:stretch>
        </p:blipFill>
        <p:spPr>
          <a:xfrm>
            <a:off x="3656283" y="1719996"/>
            <a:ext cx="2143843" cy="2143843"/>
          </a:xfrm>
          <a:prstGeom prst="rect">
            <a:avLst/>
          </a:prstGeom>
        </p:spPr>
      </p:pic>
      <p:sp>
        <p:nvSpPr>
          <p:cNvPr id="4" name="TextBox 3">
            <a:extLst>
              <a:ext uri="{FF2B5EF4-FFF2-40B4-BE49-F238E27FC236}">
                <a16:creationId xmlns:a16="http://schemas.microsoft.com/office/drawing/2014/main" id="{62362F28-32B3-416A-4794-89BD3E9EC901}"/>
              </a:ext>
            </a:extLst>
          </p:cNvPr>
          <p:cNvSpPr txBox="1"/>
          <p:nvPr/>
        </p:nvSpPr>
        <p:spPr bwMode="gray">
          <a:xfrm>
            <a:off x="279055" y="768802"/>
            <a:ext cx="3817815" cy="430887"/>
          </a:xfrm>
          <a:prstGeom prst="rect">
            <a:avLst/>
          </a:prstGeom>
          <a:noFill/>
        </p:spPr>
        <p:txBody>
          <a:bodyPr wrap="square" lIns="0" tIns="0" rIns="0" bIns="0" rtlCol="0">
            <a:spAutoFit/>
          </a:bodyPr>
          <a:lstStyle/>
          <a:p>
            <a:pPr>
              <a:spcBef>
                <a:spcPts val="500"/>
              </a:spcBef>
            </a:pPr>
            <a:r>
              <a:rPr lang="en-US" sz="1400" dirty="0">
                <a:solidFill>
                  <a:schemeClr val="bg1"/>
                </a:solidFill>
              </a:rPr>
              <a:t>Learn more about </a:t>
            </a:r>
            <a:r>
              <a:rPr lang="en-US" sz="1400" b="1" dirty="0">
                <a:solidFill>
                  <a:schemeClr val="accent6"/>
                </a:solidFill>
              </a:rPr>
              <a:t>Seramount’s</a:t>
            </a:r>
            <a:r>
              <a:rPr lang="en-US" sz="1400" dirty="0">
                <a:solidFill>
                  <a:schemeClr val="bg1"/>
                </a:solidFill>
              </a:rPr>
              <a:t> approach to creating </a:t>
            </a:r>
            <a:r>
              <a:rPr lang="en-US" sz="1400" b="1" dirty="0">
                <a:solidFill>
                  <a:schemeClr val="tx2"/>
                </a:solidFill>
              </a:rPr>
              <a:t>inclusive workplaces</a:t>
            </a:r>
          </a:p>
        </p:txBody>
      </p:sp>
    </p:spTree>
    <p:extLst>
      <p:ext uri="{BB962C8B-B14F-4D97-AF65-F5344CB8AC3E}">
        <p14:creationId xmlns:p14="http://schemas.microsoft.com/office/powerpoint/2010/main" val="34743678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F8C58-9935-7401-1D98-8C0D0F5D589A}"/>
              </a:ext>
            </a:extLst>
          </p:cNvPr>
          <p:cNvSpPr>
            <a:spLocks noGrp="1"/>
          </p:cNvSpPr>
          <p:nvPr>
            <p:ph type="title"/>
          </p:nvPr>
        </p:nvSpPr>
        <p:spPr>
          <a:xfrm>
            <a:off x="277813" y="-392174"/>
            <a:ext cx="5486400" cy="249299"/>
          </a:xfrm>
        </p:spPr>
        <p:txBody>
          <a:bodyPr/>
          <a:lstStyle/>
          <a:p>
            <a:r>
              <a:rPr lang="en-US" dirty="0"/>
              <a:t>Seramount Contact Info</a:t>
            </a:r>
          </a:p>
        </p:txBody>
      </p:sp>
    </p:spTree>
    <p:extLst>
      <p:ext uri="{BB962C8B-B14F-4D97-AF65-F5344CB8AC3E}">
        <p14:creationId xmlns:p14="http://schemas.microsoft.com/office/powerpoint/2010/main" val="2160588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4">
            <a:extLst>
              <a:ext uri="{FF2B5EF4-FFF2-40B4-BE49-F238E27FC236}">
                <a16:creationId xmlns:a16="http://schemas.microsoft.com/office/drawing/2014/main" id="{2B93806A-8DC3-154E-8D87-97E0A29D6C83}"/>
              </a:ext>
            </a:extLst>
          </p:cNvPr>
          <p:cNvSpPr>
            <a:spLocks noGrp="1"/>
          </p:cNvSpPr>
          <p:nvPr>
            <p:ph type="title"/>
          </p:nvPr>
        </p:nvSpPr>
        <p:spPr>
          <a:xfrm>
            <a:off x="280194" y="317008"/>
            <a:ext cx="5212080" cy="249299"/>
          </a:xfrm>
        </p:spPr>
        <p:txBody>
          <a:bodyPr/>
          <a:lstStyle/>
          <a:p>
            <a:r>
              <a:rPr lang="en-US" dirty="0"/>
              <a:t>Using Zoom</a:t>
            </a:r>
          </a:p>
        </p:txBody>
      </p:sp>
      <p:sp>
        <p:nvSpPr>
          <p:cNvPr id="27" name="Text Placeholder 5">
            <a:extLst>
              <a:ext uri="{FF2B5EF4-FFF2-40B4-BE49-F238E27FC236}">
                <a16:creationId xmlns:a16="http://schemas.microsoft.com/office/drawing/2014/main" id="{2C6EE552-E570-0141-924D-F2760C0C4694}"/>
              </a:ext>
            </a:extLst>
          </p:cNvPr>
          <p:cNvSpPr>
            <a:spLocks noGrp="1"/>
          </p:cNvSpPr>
          <p:nvPr>
            <p:ph type="body" sz="quarter" idx="15"/>
          </p:nvPr>
        </p:nvSpPr>
        <p:spPr>
          <a:xfrm>
            <a:off x="280196" y="657733"/>
            <a:ext cx="5842794" cy="163880"/>
          </a:xfrm>
        </p:spPr>
        <p:txBody>
          <a:bodyPr/>
          <a:lstStyle/>
          <a:p>
            <a:r>
              <a:rPr lang="en-US" dirty="0"/>
              <a:t>Utilize the Chat Button to Add Comments Throughout the Session</a:t>
            </a:r>
          </a:p>
        </p:txBody>
      </p:sp>
      <p:grpSp>
        <p:nvGrpSpPr>
          <p:cNvPr id="4" name="Group 3">
            <a:extLst>
              <a:ext uri="{FF2B5EF4-FFF2-40B4-BE49-F238E27FC236}">
                <a16:creationId xmlns:a16="http://schemas.microsoft.com/office/drawing/2014/main" id="{268D803C-D272-0584-962C-C16CB009CECB}"/>
              </a:ext>
            </a:extLst>
          </p:cNvPr>
          <p:cNvGrpSpPr/>
          <p:nvPr/>
        </p:nvGrpSpPr>
        <p:grpSpPr>
          <a:xfrm>
            <a:off x="2439384" y="1877720"/>
            <a:ext cx="1522033" cy="1881753"/>
            <a:chOff x="2460051" y="1877720"/>
            <a:chExt cx="1522033" cy="1881753"/>
          </a:xfrm>
        </p:grpSpPr>
        <p:pic>
          <p:nvPicPr>
            <p:cNvPr id="29" name="Picture 28">
              <a:extLst>
                <a:ext uri="{FF2B5EF4-FFF2-40B4-BE49-F238E27FC236}">
                  <a16:creationId xmlns:a16="http://schemas.microsoft.com/office/drawing/2014/main" id="{775DCA34-D40E-104F-AB36-06F0D162A2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051" y="1877720"/>
              <a:ext cx="1400239" cy="1820578"/>
            </a:xfrm>
            <a:prstGeom prst="rect">
              <a:avLst/>
            </a:prstGeom>
            <a:ln>
              <a:solidFill>
                <a:schemeClr val="accent5"/>
              </a:solidFill>
            </a:ln>
          </p:spPr>
        </p:pic>
        <p:sp>
          <p:nvSpPr>
            <p:cNvPr id="30" name="Oval 29">
              <a:extLst>
                <a:ext uri="{FF2B5EF4-FFF2-40B4-BE49-F238E27FC236}">
                  <a16:creationId xmlns:a16="http://schemas.microsoft.com/office/drawing/2014/main" id="{40E5AAB1-93D4-E247-8950-E8009FCB5FD9}"/>
                </a:ext>
              </a:extLst>
            </p:cNvPr>
            <p:cNvSpPr/>
            <p:nvPr/>
          </p:nvSpPr>
          <p:spPr bwMode="gray">
            <a:xfrm>
              <a:off x="3107498" y="3427218"/>
              <a:ext cx="368086" cy="332255"/>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148" tIns="40573" rIns="81148" bIns="40573" numCol="1" spcCol="0" rtlCol="0" fromWordArt="0" anchor="ctr" anchorCtr="0" forceAA="0" compatLnSpc="1">
              <a:prstTxWarp prst="textNoShape">
                <a:avLst/>
              </a:prstTxWarp>
              <a:noAutofit/>
            </a:bodyPr>
            <a:lstStyle/>
            <a:p>
              <a:pPr algn="ctr" defTabSz="506409"/>
              <a:endParaRPr lang="en-US" sz="1596" dirty="0">
                <a:solidFill>
                  <a:srgbClr val="FFFFFF"/>
                </a:solidFill>
                <a:latin typeface="Verdana"/>
              </a:endParaRPr>
            </a:p>
          </p:txBody>
        </p:sp>
        <p:sp>
          <p:nvSpPr>
            <p:cNvPr id="31" name="Rectangle 30">
              <a:extLst>
                <a:ext uri="{FF2B5EF4-FFF2-40B4-BE49-F238E27FC236}">
                  <a16:creationId xmlns:a16="http://schemas.microsoft.com/office/drawing/2014/main" id="{04DDD40A-92FB-5349-BDFA-603BBE9F438E}"/>
                </a:ext>
                <a:ext uri="{C183D7F6-B498-43B3-948B-1728B52AA6E4}">
                  <adec:decorative xmlns:adec="http://schemas.microsoft.com/office/drawing/2017/decorative" val="1"/>
                </a:ext>
              </a:extLst>
            </p:cNvPr>
            <p:cNvSpPr/>
            <p:nvPr/>
          </p:nvSpPr>
          <p:spPr bwMode="gray">
            <a:xfrm>
              <a:off x="2585808" y="2568780"/>
              <a:ext cx="1396276" cy="372262"/>
            </a:xfrm>
            <a:prstGeom prst="rect">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6409"/>
              <a:endParaRPr lang="en-US" sz="1596" dirty="0">
                <a:solidFill>
                  <a:srgbClr val="FFFFFF"/>
                </a:solidFill>
                <a:latin typeface="Verdana"/>
              </a:endParaRPr>
            </a:p>
          </p:txBody>
        </p:sp>
        <p:sp>
          <p:nvSpPr>
            <p:cNvPr id="32" name="TextBox 31">
              <a:extLst>
                <a:ext uri="{FF2B5EF4-FFF2-40B4-BE49-F238E27FC236}">
                  <a16:creationId xmlns:a16="http://schemas.microsoft.com/office/drawing/2014/main" id="{3C75AA6A-8EDF-D145-A0F6-2C757B6AF0DF}"/>
                </a:ext>
              </a:extLst>
            </p:cNvPr>
            <p:cNvSpPr txBox="1"/>
            <p:nvPr/>
          </p:nvSpPr>
          <p:spPr>
            <a:xfrm flipH="1">
              <a:off x="2648163" y="2664077"/>
              <a:ext cx="1271565" cy="122791"/>
            </a:xfrm>
            <a:prstGeom prst="rect">
              <a:avLst/>
            </a:prstGeom>
            <a:noFill/>
            <a:ln>
              <a:noFill/>
            </a:ln>
          </p:spPr>
          <p:txBody>
            <a:bodyPr wrap="square" lIns="0" tIns="0" rIns="0" bIns="0" rtlCol="0">
              <a:spAutoFit/>
            </a:bodyPr>
            <a:lstStyle/>
            <a:p>
              <a:pPr algn="ctr" defTabSz="506409">
                <a:spcBef>
                  <a:spcPts val="443"/>
                </a:spcBef>
              </a:pPr>
              <a:r>
                <a:rPr lang="en-US" sz="798" i="1" dirty="0">
                  <a:solidFill>
                    <a:srgbClr val="333E48"/>
                  </a:solidFill>
                  <a:latin typeface="Verdana"/>
                </a:rPr>
                <a:t>Type your question here</a:t>
              </a:r>
            </a:p>
          </p:txBody>
        </p:sp>
        <p:cxnSp>
          <p:nvCxnSpPr>
            <p:cNvPr id="33" name="Straight Arrow Connector 32">
              <a:extLst>
                <a:ext uri="{FF2B5EF4-FFF2-40B4-BE49-F238E27FC236}">
                  <a16:creationId xmlns:a16="http://schemas.microsoft.com/office/drawing/2014/main" id="{5236EE46-5689-BE4A-95A1-5F7A24929190}"/>
                </a:ext>
              </a:extLst>
            </p:cNvPr>
            <p:cNvCxnSpPr>
              <a:cxnSpLocks/>
            </p:cNvCxnSpPr>
            <p:nvPr/>
          </p:nvCxnSpPr>
          <p:spPr bwMode="gray">
            <a:xfrm flipH="1">
              <a:off x="3283946" y="2941041"/>
              <a:ext cx="1" cy="425926"/>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4" name="Straight Connector 33">
            <a:extLst>
              <a:ext uri="{FF2B5EF4-FFF2-40B4-BE49-F238E27FC236}">
                <a16:creationId xmlns:a16="http://schemas.microsoft.com/office/drawing/2014/main" id="{78B0D7F6-146A-544B-91C3-E7FCBA38F97F}"/>
              </a:ext>
              <a:ext uri="{C183D7F6-B498-43B3-948B-1728B52AA6E4}">
                <adec:decorative xmlns:adec="http://schemas.microsoft.com/office/drawing/2017/decorative" val="1"/>
              </a:ext>
            </a:extLst>
          </p:cNvPr>
          <p:cNvCxnSpPr>
            <a:cxnSpLocks/>
          </p:cNvCxnSpPr>
          <p:nvPr/>
        </p:nvCxnSpPr>
        <p:spPr bwMode="gray">
          <a:xfrm>
            <a:off x="2072141" y="1173051"/>
            <a:ext cx="0" cy="2872909"/>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5" name="Text Placeholder 5">
            <a:extLst>
              <a:ext uri="{FF2B5EF4-FFF2-40B4-BE49-F238E27FC236}">
                <a16:creationId xmlns:a16="http://schemas.microsoft.com/office/drawing/2014/main" id="{BC5D7EF5-D4E2-7B46-9A47-AB3805D11653}"/>
              </a:ext>
            </a:extLst>
          </p:cNvPr>
          <p:cNvSpPr txBox="1">
            <a:spLocks/>
          </p:cNvSpPr>
          <p:nvPr/>
        </p:nvSpPr>
        <p:spPr bwMode="gray">
          <a:xfrm>
            <a:off x="448904" y="1473960"/>
            <a:ext cx="1371600" cy="169277"/>
          </a:xfrm>
          <a:prstGeom prst="rect">
            <a:avLst/>
          </a:prstGeom>
        </p:spPr>
        <p:txBody>
          <a:bodyPr vert="horz" wrap="square" lIns="0" tIns="0" rIns="0" bIns="0" rtlCol="0">
            <a:spAutoFit/>
          </a:bodyPr>
          <a:lstStyle>
            <a:lvl1pPr marL="0" indent="0" algn="l" defTabSz="480060" rtl="0" eaLnBrk="1" latinLnBrk="0" hangingPunct="1">
              <a:lnSpc>
                <a:spcPct val="100000"/>
              </a:lnSpc>
              <a:spcBef>
                <a:spcPts val="0"/>
              </a:spcBef>
              <a:buClrTx/>
              <a:buFont typeface="Arial" panose="020B0604020202020204" pitchFamily="34" charset="0"/>
              <a:buNone/>
              <a:defRPr sz="1200" kern="1200">
                <a:solidFill>
                  <a:schemeClr val="tx1"/>
                </a:solidFill>
                <a:latin typeface="+mn-lt"/>
                <a:ea typeface="+mn-ea"/>
                <a:cs typeface="+mn-cs"/>
              </a:defRPr>
            </a:lvl1pPr>
            <a:lvl2pPr marL="228600" indent="-114300" algn="l" defTabSz="480060" rtl="0" eaLnBrk="1" latinLnBrk="0" hangingPunct="1">
              <a:lnSpc>
                <a:spcPct val="100000"/>
              </a:lnSpc>
              <a:spcBef>
                <a:spcPts val="0"/>
              </a:spcBef>
              <a:buClrTx/>
              <a:buFont typeface="Verdana" panose="020B0604030504040204" pitchFamily="34" charset="0"/>
              <a:buChar char="–"/>
              <a:defRPr sz="1200" kern="1200">
                <a:solidFill>
                  <a:schemeClr val="tx1"/>
                </a:solidFill>
                <a:latin typeface="+mn-lt"/>
                <a:ea typeface="+mn-ea"/>
                <a:cs typeface="+mn-cs"/>
              </a:defRPr>
            </a:lvl2pPr>
            <a:lvl3pPr marL="342900" indent="-114300" algn="l" defTabSz="480060" rtl="0" eaLnBrk="1" latinLnBrk="0" hangingPunct="1">
              <a:lnSpc>
                <a:spcPct val="100000"/>
              </a:lnSpc>
              <a:spcBef>
                <a:spcPts val="0"/>
              </a:spcBef>
              <a:buClrTx/>
              <a:buFont typeface="Arial" panose="020B0604020202020204" pitchFamily="34" charset="0"/>
              <a:buChar char="•"/>
              <a:defRPr sz="1200" kern="1200">
                <a:solidFill>
                  <a:schemeClr val="tx1"/>
                </a:solidFill>
                <a:latin typeface="+mn-lt"/>
                <a:ea typeface="+mn-ea"/>
                <a:cs typeface="+mn-cs"/>
              </a:defRPr>
            </a:lvl3pPr>
            <a:lvl4pPr marL="457200" indent="-114300" algn="l" defTabSz="480060" rtl="0" eaLnBrk="1" latinLnBrk="0" hangingPunct="1">
              <a:lnSpc>
                <a:spcPct val="100000"/>
              </a:lnSpc>
              <a:spcBef>
                <a:spcPts val="0"/>
              </a:spcBef>
              <a:buFont typeface="Verdana" panose="020B0604030504040204" pitchFamily="34" charset="0"/>
              <a:buChar char="–"/>
              <a:defRPr sz="1200" kern="1200">
                <a:solidFill>
                  <a:schemeClr val="tx1"/>
                </a:solidFill>
                <a:latin typeface="+mn-lt"/>
                <a:ea typeface="+mn-ea"/>
                <a:cs typeface="+mn-cs"/>
              </a:defRPr>
            </a:lvl4pPr>
            <a:lvl5pPr marL="571500" indent="-114300" algn="l" defTabSz="480060" rtl="0" eaLnBrk="1" latinLnBrk="0" hangingPunct="1">
              <a:lnSpc>
                <a:spcPct val="100000"/>
              </a:lnSpc>
              <a:spcBef>
                <a:spcPts val="0"/>
              </a:spcBef>
              <a:buFont typeface="Arial" panose="020B0604020202020204" pitchFamily="34" charset="0"/>
              <a:buChar char="•"/>
              <a:defRPr sz="12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pPr algn="ctr" defTabSz="452151">
              <a:spcBef>
                <a:spcPts val="443"/>
              </a:spcBef>
            </a:pPr>
            <a:r>
              <a:rPr lang="en-US" sz="1100" b="1" dirty="0">
                <a:solidFill>
                  <a:srgbClr val="333E48"/>
                </a:solidFill>
                <a:latin typeface="Verdana"/>
              </a:rPr>
              <a:t>Engaging in Chat</a:t>
            </a:r>
          </a:p>
        </p:txBody>
      </p:sp>
      <p:cxnSp>
        <p:nvCxnSpPr>
          <p:cNvPr id="36" name="Straight Connector 35">
            <a:extLst>
              <a:ext uri="{FF2B5EF4-FFF2-40B4-BE49-F238E27FC236}">
                <a16:creationId xmlns:a16="http://schemas.microsoft.com/office/drawing/2014/main" id="{95443F05-22C2-9642-898E-933286D5EF95}"/>
              </a:ext>
              <a:ext uri="{C183D7F6-B498-43B3-948B-1728B52AA6E4}">
                <adec:decorative xmlns:adec="http://schemas.microsoft.com/office/drawing/2017/decorative" val="1"/>
              </a:ext>
            </a:extLst>
          </p:cNvPr>
          <p:cNvCxnSpPr>
            <a:cxnSpLocks/>
          </p:cNvCxnSpPr>
          <p:nvPr/>
        </p:nvCxnSpPr>
        <p:spPr bwMode="gray">
          <a:xfrm>
            <a:off x="4204084" y="1173051"/>
            <a:ext cx="0" cy="2872909"/>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Text Placeholder 5">
            <a:extLst>
              <a:ext uri="{FF2B5EF4-FFF2-40B4-BE49-F238E27FC236}">
                <a16:creationId xmlns:a16="http://schemas.microsoft.com/office/drawing/2014/main" id="{B172C379-877D-D24F-82A6-B02CBC0F0A2D}"/>
              </a:ext>
            </a:extLst>
          </p:cNvPr>
          <p:cNvSpPr txBox="1">
            <a:spLocks/>
          </p:cNvSpPr>
          <p:nvPr/>
        </p:nvSpPr>
        <p:spPr bwMode="gray">
          <a:xfrm>
            <a:off x="2462419" y="1473960"/>
            <a:ext cx="1475963" cy="169277"/>
          </a:xfrm>
          <a:prstGeom prst="rect">
            <a:avLst/>
          </a:prstGeom>
        </p:spPr>
        <p:txBody>
          <a:bodyPr vert="horz" wrap="square" lIns="0" tIns="0" rIns="0" bIns="0" rtlCol="0">
            <a:spAutoFit/>
          </a:bodyPr>
          <a:lstStyle>
            <a:lvl1pPr marL="0" indent="0" algn="l" defTabSz="480060" rtl="0" eaLnBrk="1" latinLnBrk="0" hangingPunct="1">
              <a:lnSpc>
                <a:spcPct val="100000"/>
              </a:lnSpc>
              <a:spcBef>
                <a:spcPts val="0"/>
              </a:spcBef>
              <a:buClrTx/>
              <a:buFont typeface="Arial" panose="020B0604020202020204" pitchFamily="34" charset="0"/>
              <a:buNone/>
              <a:defRPr sz="1200" kern="1200">
                <a:solidFill>
                  <a:schemeClr val="tx1"/>
                </a:solidFill>
                <a:latin typeface="+mn-lt"/>
                <a:ea typeface="+mn-ea"/>
                <a:cs typeface="+mn-cs"/>
              </a:defRPr>
            </a:lvl1pPr>
            <a:lvl2pPr marL="228600" indent="-114300" algn="l" defTabSz="480060" rtl="0" eaLnBrk="1" latinLnBrk="0" hangingPunct="1">
              <a:lnSpc>
                <a:spcPct val="100000"/>
              </a:lnSpc>
              <a:spcBef>
                <a:spcPts val="0"/>
              </a:spcBef>
              <a:buClrTx/>
              <a:buFont typeface="Verdana" panose="020B0604030504040204" pitchFamily="34" charset="0"/>
              <a:buChar char="–"/>
              <a:defRPr sz="1200" kern="1200">
                <a:solidFill>
                  <a:schemeClr val="tx1"/>
                </a:solidFill>
                <a:latin typeface="+mn-lt"/>
                <a:ea typeface="+mn-ea"/>
                <a:cs typeface="+mn-cs"/>
              </a:defRPr>
            </a:lvl2pPr>
            <a:lvl3pPr marL="342900" indent="-114300" algn="l" defTabSz="480060" rtl="0" eaLnBrk="1" latinLnBrk="0" hangingPunct="1">
              <a:lnSpc>
                <a:spcPct val="100000"/>
              </a:lnSpc>
              <a:spcBef>
                <a:spcPts val="0"/>
              </a:spcBef>
              <a:buClrTx/>
              <a:buFont typeface="Arial" panose="020B0604020202020204" pitchFamily="34" charset="0"/>
              <a:buChar char="•"/>
              <a:defRPr sz="1200" kern="1200">
                <a:solidFill>
                  <a:schemeClr val="tx1"/>
                </a:solidFill>
                <a:latin typeface="+mn-lt"/>
                <a:ea typeface="+mn-ea"/>
                <a:cs typeface="+mn-cs"/>
              </a:defRPr>
            </a:lvl3pPr>
            <a:lvl4pPr marL="457200" indent="-114300" algn="l" defTabSz="480060" rtl="0" eaLnBrk="1" latinLnBrk="0" hangingPunct="1">
              <a:lnSpc>
                <a:spcPct val="100000"/>
              </a:lnSpc>
              <a:spcBef>
                <a:spcPts val="0"/>
              </a:spcBef>
              <a:buFont typeface="Verdana" panose="020B0604030504040204" pitchFamily="34" charset="0"/>
              <a:buChar char="–"/>
              <a:defRPr sz="1200" kern="1200">
                <a:solidFill>
                  <a:schemeClr val="tx1"/>
                </a:solidFill>
                <a:latin typeface="+mn-lt"/>
                <a:ea typeface="+mn-ea"/>
                <a:cs typeface="+mn-cs"/>
              </a:defRPr>
            </a:lvl4pPr>
            <a:lvl5pPr marL="571500" indent="-114300" algn="l" defTabSz="480060" rtl="0" eaLnBrk="1" latinLnBrk="0" hangingPunct="1">
              <a:lnSpc>
                <a:spcPct val="100000"/>
              </a:lnSpc>
              <a:spcBef>
                <a:spcPts val="0"/>
              </a:spcBef>
              <a:buFont typeface="Arial" panose="020B0604020202020204" pitchFamily="34" charset="0"/>
              <a:buChar char="•"/>
              <a:defRPr sz="12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pPr algn="ctr" defTabSz="452151">
              <a:spcBef>
                <a:spcPts val="443"/>
              </a:spcBef>
            </a:pPr>
            <a:r>
              <a:rPr lang="en-US" sz="1100" b="1" dirty="0">
                <a:solidFill>
                  <a:srgbClr val="333E48"/>
                </a:solidFill>
                <a:latin typeface="Verdana"/>
              </a:rPr>
              <a:t>Asking a Question</a:t>
            </a:r>
          </a:p>
        </p:txBody>
      </p:sp>
      <p:sp>
        <p:nvSpPr>
          <p:cNvPr id="38" name="Text Placeholder 5">
            <a:extLst>
              <a:ext uri="{FF2B5EF4-FFF2-40B4-BE49-F238E27FC236}">
                <a16:creationId xmlns:a16="http://schemas.microsoft.com/office/drawing/2014/main" id="{91155B26-E7F1-4240-8C56-CDAE7749D4FC}"/>
              </a:ext>
            </a:extLst>
          </p:cNvPr>
          <p:cNvSpPr txBox="1">
            <a:spLocks/>
          </p:cNvSpPr>
          <p:nvPr/>
        </p:nvSpPr>
        <p:spPr bwMode="gray">
          <a:xfrm>
            <a:off x="4452674" y="1473960"/>
            <a:ext cx="1475963" cy="169277"/>
          </a:xfrm>
          <a:prstGeom prst="rect">
            <a:avLst/>
          </a:prstGeom>
        </p:spPr>
        <p:txBody>
          <a:bodyPr vert="horz" wrap="square" lIns="0" tIns="0" rIns="0" bIns="0" rtlCol="0">
            <a:spAutoFit/>
          </a:bodyPr>
          <a:lstStyle>
            <a:lvl1pPr marL="0" indent="0" algn="l" defTabSz="480060" rtl="0" eaLnBrk="1" latinLnBrk="0" hangingPunct="1">
              <a:lnSpc>
                <a:spcPct val="100000"/>
              </a:lnSpc>
              <a:spcBef>
                <a:spcPts val="0"/>
              </a:spcBef>
              <a:buClrTx/>
              <a:buFont typeface="Arial" panose="020B0604020202020204" pitchFamily="34" charset="0"/>
              <a:buNone/>
              <a:defRPr sz="1200" kern="1200">
                <a:solidFill>
                  <a:schemeClr val="tx1"/>
                </a:solidFill>
                <a:latin typeface="+mn-lt"/>
                <a:ea typeface="+mn-ea"/>
                <a:cs typeface="+mn-cs"/>
              </a:defRPr>
            </a:lvl1pPr>
            <a:lvl2pPr marL="228600" indent="-114300" algn="l" defTabSz="480060" rtl="0" eaLnBrk="1" latinLnBrk="0" hangingPunct="1">
              <a:lnSpc>
                <a:spcPct val="100000"/>
              </a:lnSpc>
              <a:spcBef>
                <a:spcPts val="0"/>
              </a:spcBef>
              <a:buClrTx/>
              <a:buFont typeface="Verdana" panose="020B0604030504040204" pitchFamily="34" charset="0"/>
              <a:buChar char="–"/>
              <a:defRPr sz="1200" kern="1200">
                <a:solidFill>
                  <a:schemeClr val="tx1"/>
                </a:solidFill>
                <a:latin typeface="+mn-lt"/>
                <a:ea typeface="+mn-ea"/>
                <a:cs typeface="+mn-cs"/>
              </a:defRPr>
            </a:lvl2pPr>
            <a:lvl3pPr marL="342900" indent="-114300" algn="l" defTabSz="480060" rtl="0" eaLnBrk="1" latinLnBrk="0" hangingPunct="1">
              <a:lnSpc>
                <a:spcPct val="100000"/>
              </a:lnSpc>
              <a:spcBef>
                <a:spcPts val="0"/>
              </a:spcBef>
              <a:buClrTx/>
              <a:buFont typeface="Arial" panose="020B0604020202020204" pitchFamily="34" charset="0"/>
              <a:buChar char="•"/>
              <a:defRPr sz="1200" kern="1200">
                <a:solidFill>
                  <a:schemeClr val="tx1"/>
                </a:solidFill>
                <a:latin typeface="+mn-lt"/>
                <a:ea typeface="+mn-ea"/>
                <a:cs typeface="+mn-cs"/>
              </a:defRPr>
            </a:lvl3pPr>
            <a:lvl4pPr marL="457200" indent="-114300" algn="l" defTabSz="480060" rtl="0" eaLnBrk="1" latinLnBrk="0" hangingPunct="1">
              <a:lnSpc>
                <a:spcPct val="100000"/>
              </a:lnSpc>
              <a:spcBef>
                <a:spcPts val="0"/>
              </a:spcBef>
              <a:buFont typeface="Verdana" panose="020B0604030504040204" pitchFamily="34" charset="0"/>
              <a:buChar char="–"/>
              <a:defRPr sz="1200" kern="1200">
                <a:solidFill>
                  <a:schemeClr val="tx1"/>
                </a:solidFill>
                <a:latin typeface="+mn-lt"/>
                <a:ea typeface="+mn-ea"/>
                <a:cs typeface="+mn-cs"/>
              </a:defRPr>
            </a:lvl4pPr>
            <a:lvl5pPr marL="571500" indent="-114300" algn="l" defTabSz="480060" rtl="0" eaLnBrk="1" latinLnBrk="0" hangingPunct="1">
              <a:lnSpc>
                <a:spcPct val="100000"/>
              </a:lnSpc>
              <a:spcBef>
                <a:spcPts val="0"/>
              </a:spcBef>
              <a:buFont typeface="Arial" panose="020B0604020202020204" pitchFamily="34" charset="0"/>
              <a:buChar char="•"/>
              <a:defRPr sz="12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pPr algn="ctr" defTabSz="452151">
              <a:spcBef>
                <a:spcPts val="443"/>
              </a:spcBef>
            </a:pPr>
            <a:r>
              <a:rPr lang="en-US" sz="1100" b="1" dirty="0">
                <a:solidFill>
                  <a:srgbClr val="333E48"/>
                </a:solidFill>
                <a:latin typeface="Verdana"/>
              </a:rPr>
              <a:t>Brief Exit Survey</a:t>
            </a:r>
          </a:p>
        </p:txBody>
      </p:sp>
      <p:sp>
        <p:nvSpPr>
          <p:cNvPr id="39" name="Text Placeholder 5">
            <a:extLst>
              <a:ext uri="{FF2B5EF4-FFF2-40B4-BE49-F238E27FC236}">
                <a16:creationId xmlns:a16="http://schemas.microsoft.com/office/drawing/2014/main" id="{3FF7FC5B-6568-8348-86FE-C7B17E92D5A2}"/>
              </a:ext>
            </a:extLst>
          </p:cNvPr>
          <p:cNvSpPr txBox="1">
            <a:spLocks/>
          </p:cNvSpPr>
          <p:nvPr/>
        </p:nvSpPr>
        <p:spPr bwMode="gray">
          <a:xfrm>
            <a:off x="4552819" y="2958009"/>
            <a:ext cx="1275672" cy="408958"/>
          </a:xfrm>
          <a:prstGeom prst="rect">
            <a:avLst/>
          </a:prstGeom>
        </p:spPr>
        <p:txBody>
          <a:bodyPr vert="horz" wrap="square" lIns="0" tIns="0" rIns="0" bIns="0" rtlCol="0">
            <a:spAutoFit/>
          </a:bodyPr>
          <a:lstStyle>
            <a:lvl1pPr marL="0" indent="0" algn="l" defTabSz="480060" rtl="0" eaLnBrk="1" latinLnBrk="0" hangingPunct="1">
              <a:lnSpc>
                <a:spcPct val="100000"/>
              </a:lnSpc>
              <a:spcBef>
                <a:spcPts val="0"/>
              </a:spcBef>
              <a:buClrTx/>
              <a:buFont typeface="Arial" panose="020B0604020202020204" pitchFamily="34" charset="0"/>
              <a:buNone/>
              <a:defRPr sz="1200" kern="1200">
                <a:solidFill>
                  <a:schemeClr val="tx1"/>
                </a:solidFill>
                <a:latin typeface="+mn-lt"/>
                <a:ea typeface="+mn-ea"/>
                <a:cs typeface="+mn-cs"/>
              </a:defRPr>
            </a:lvl1pPr>
            <a:lvl2pPr marL="228600" indent="-114300" algn="l" defTabSz="480060" rtl="0" eaLnBrk="1" latinLnBrk="0" hangingPunct="1">
              <a:lnSpc>
                <a:spcPct val="100000"/>
              </a:lnSpc>
              <a:spcBef>
                <a:spcPts val="0"/>
              </a:spcBef>
              <a:buClrTx/>
              <a:buFont typeface="Verdana" panose="020B0604030504040204" pitchFamily="34" charset="0"/>
              <a:buChar char="–"/>
              <a:defRPr sz="1200" kern="1200">
                <a:solidFill>
                  <a:schemeClr val="tx1"/>
                </a:solidFill>
                <a:latin typeface="+mn-lt"/>
                <a:ea typeface="+mn-ea"/>
                <a:cs typeface="+mn-cs"/>
              </a:defRPr>
            </a:lvl2pPr>
            <a:lvl3pPr marL="342900" indent="-114300" algn="l" defTabSz="480060" rtl="0" eaLnBrk="1" latinLnBrk="0" hangingPunct="1">
              <a:lnSpc>
                <a:spcPct val="100000"/>
              </a:lnSpc>
              <a:spcBef>
                <a:spcPts val="0"/>
              </a:spcBef>
              <a:buClrTx/>
              <a:buFont typeface="Arial" panose="020B0604020202020204" pitchFamily="34" charset="0"/>
              <a:buChar char="•"/>
              <a:defRPr sz="1200" kern="1200">
                <a:solidFill>
                  <a:schemeClr val="tx1"/>
                </a:solidFill>
                <a:latin typeface="+mn-lt"/>
                <a:ea typeface="+mn-ea"/>
                <a:cs typeface="+mn-cs"/>
              </a:defRPr>
            </a:lvl3pPr>
            <a:lvl4pPr marL="457200" indent="-114300" algn="l" defTabSz="480060" rtl="0" eaLnBrk="1" latinLnBrk="0" hangingPunct="1">
              <a:lnSpc>
                <a:spcPct val="100000"/>
              </a:lnSpc>
              <a:spcBef>
                <a:spcPts val="0"/>
              </a:spcBef>
              <a:buFont typeface="Verdana" panose="020B0604030504040204" pitchFamily="34" charset="0"/>
              <a:buChar char="–"/>
              <a:defRPr sz="1200" kern="1200">
                <a:solidFill>
                  <a:schemeClr val="tx1"/>
                </a:solidFill>
                <a:latin typeface="+mn-lt"/>
                <a:ea typeface="+mn-ea"/>
                <a:cs typeface="+mn-cs"/>
              </a:defRPr>
            </a:lvl4pPr>
            <a:lvl5pPr marL="571500" indent="-114300" algn="l" defTabSz="480060" rtl="0" eaLnBrk="1" latinLnBrk="0" hangingPunct="1">
              <a:lnSpc>
                <a:spcPct val="100000"/>
              </a:lnSpc>
              <a:spcBef>
                <a:spcPts val="0"/>
              </a:spcBef>
              <a:buFont typeface="Arial" panose="020B0604020202020204" pitchFamily="34" charset="0"/>
              <a:buChar char="•"/>
              <a:defRPr sz="12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pPr algn="ctr" defTabSz="452151">
              <a:spcBef>
                <a:spcPts val="443"/>
              </a:spcBef>
            </a:pPr>
            <a:r>
              <a:rPr lang="en-US" sz="886" dirty="0">
                <a:solidFill>
                  <a:srgbClr val="333E48"/>
                </a:solidFill>
                <a:latin typeface="Verdana"/>
              </a:rPr>
              <a:t>We’d appreciate your </a:t>
            </a:r>
            <a:r>
              <a:rPr lang="en-US" sz="886" b="1" dirty="0">
                <a:solidFill>
                  <a:srgbClr val="333E48"/>
                </a:solidFill>
                <a:latin typeface="Verdana"/>
              </a:rPr>
              <a:t>feedback </a:t>
            </a:r>
            <a:r>
              <a:rPr lang="en-US" sz="886" dirty="0">
                <a:solidFill>
                  <a:srgbClr val="333E48"/>
                </a:solidFill>
                <a:latin typeface="Verdana"/>
              </a:rPr>
              <a:t>on today’s presentation.</a:t>
            </a:r>
          </a:p>
        </p:txBody>
      </p:sp>
      <p:pic>
        <p:nvPicPr>
          <p:cNvPr id="2" name="Picture 1">
            <a:extLst>
              <a:ext uri="{FF2B5EF4-FFF2-40B4-BE49-F238E27FC236}">
                <a16:creationId xmlns:a16="http://schemas.microsoft.com/office/drawing/2014/main" id="{CCE9F2CE-DEB2-C2E2-CA15-A6670AB1EF1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61007" y="1980654"/>
            <a:ext cx="746507" cy="683423"/>
          </a:xfrm>
          <a:prstGeom prst="rect">
            <a:avLst/>
          </a:prstGeom>
        </p:spPr>
      </p:pic>
      <p:pic>
        <p:nvPicPr>
          <p:cNvPr id="3" name="Picture 2">
            <a:extLst>
              <a:ext uri="{FF2B5EF4-FFF2-40B4-BE49-F238E27FC236}">
                <a16:creationId xmlns:a16="http://schemas.microsoft.com/office/drawing/2014/main" id="{CC0912D9-4E11-337A-AED9-CD96C8D6FD1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905294" y="2029531"/>
            <a:ext cx="570722" cy="483529"/>
          </a:xfrm>
          <a:prstGeom prst="rect">
            <a:avLst/>
          </a:prstGeom>
        </p:spPr>
      </p:pic>
    </p:spTree>
    <p:extLst>
      <p:ext uri="{BB962C8B-B14F-4D97-AF65-F5344CB8AC3E}">
        <p14:creationId xmlns:p14="http://schemas.microsoft.com/office/powerpoint/2010/main" val="2053751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D9BE3-48C5-42E7-1260-F72B6B5F093F}"/>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042498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79054" y="527989"/>
            <a:ext cx="4663440" cy="256480"/>
          </a:xfrm>
        </p:spPr>
        <p:txBody>
          <a:bodyPr/>
          <a:lstStyle/>
          <a:p>
            <a:r>
              <a:rPr lang="en-US" dirty="0"/>
              <a:t>Meet Your Presenters</a:t>
            </a: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rcRect l="3861" t="1661" r="7797" b="9997"/>
          <a:stretch/>
        </p:blipFill>
        <p:spPr bwMode="gray">
          <a:xfrm>
            <a:off x="658958" y="1160743"/>
            <a:ext cx="1181391" cy="1181391"/>
          </a:xfrm>
          <a:prstGeom prst="ellipse">
            <a:avLst/>
          </a:prstGeom>
        </p:spPr>
      </p:pic>
      <p:sp>
        <p:nvSpPr>
          <p:cNvPr id="14" name="Text Placeholder 9">
            <a:extLst>
              <a:ext uri="{FF2B5EF4-FFF2-40B4-BE49-F238E27FC236}">
                <a16:creationId xmlns:a16="http://schemas.microsoft.com/office/drawing/2014/main" id="{87B8864B-4773-4C71-B202-D00A06CA5FEC}"/>
              </a:ext>
            </a:extLst>
          </p:cNvPr>
          <p:cNvSpPr txBox="1">
            <a:spLocks/>
          </p:cNvSpPr>
          <p:nvPr/>
        </p:nvSpPr>
        <p:spPr bwMode="gray">
          <a:xfrm>
            <a:off x="223343" y="2498043"/>
            <a:ext cx="2037348" cy="523220"/>
          </a:xfrm>
          <a:prstGeom prst="rect">
            <a:avLst/>
          </a:prstGeom>
          <a:noFill/>
          <a:ln w="19050">
            <a:noFill/>
          </a:ln>
        </p:spPr>
        <p:txBody>
          <a:bodyPr wrap="square" lIns="0" tIns="0" rIns="0" bIns="0">
            <a:spAutoFit/>
          </a:bodyPr>
          <a:lstStyle>
            <a:lvl1pPr marL="0" indent="0" algn="l" defTabSz="640080" rtl="0" eaLnBrk="1" latinLnBrk="0" hangingPunct="1">
              <a:spcBef>
                <a:spcPts val="0"/>
              </a:spcBef>
              <a:buFont typeface="Arial" pitchFamily="34" charset="0"/>
              <a:buNone/>
              <a:defRPr sz="1000" b="1" kern="1200" baseline="0">
                <a:solidFill>
                  <a:schemeClr val="tx1"/>
                </a:solidFill>
                <a:latin typeface="+mn-lt"/>
                <a:ea typeface="+mn-ea"/>
                <a:cs typeface="+mn-cs"/>
              </a:defRPr>
            </a:lvl1pPr>
            <a:lvl2pPr marL="0" indent="0" algn="l" defTabSz="640080" rtl="0" eaLnBrk="1" latinLnBrk="0" hangingPunct="1">
              <a:spcBef>
                <a:spcPts val="500"/>
              </a:spcBef>
              <a:buFont typeface="Arial" pitchFamily="34" charset="0"/>
              <a:buNone/>
              <a:defRPr sz="1800" kern="1200">
                <a:solidFill>
                  <a:schemeClr val="tx1"/>
                </a:solidFill>
                <a:latin typeface="+mn-lt"/>
                <a:ea typeface="+mn-ea"/>
                <a:cs typeface="+mn-cs"/>
              </a:defRPr>
            </a:lvl2pPr>
            <a:lvl3pPr marL="0" indent="0" algn="l" defTabSz="640080" rtl="0" eaLnBrk="1" latinLnBrk="0" hangingPunct="1">
              <a:spcBef>
                <a:spcPts val="500"/>
              </a:spcBef>
              <a:buFont typeface="Arial" pitchFamily="34" charset="0"/>
              <a:buNone/>
              <a:defRPr sz="1800" kern="1200">
                <a:solidFill>
                  <a:schemeClr val="tx1"/>
                </a:solidFill>
                <a:latin typeface="+mn-lt"/>
                <a:ea typeface="+mn-ea"/>
                <a:cs typeface="+mn-cs"/>
              </a:defRPr>
            </a:lvl3pPr>
            <a:lvl4pPr marL="0" indent="0" algn="l" defTabSz="640080" rtl="0" eaLnBrk="1" latinLnBrk="0" hangingPunct="1">
              <a:spcBef>
                <a:spcPts val="500"/>
              </a:spcBef>
              <a:buFont typeface="Arial" pitchFamily="34" charset="0"/>
              <a:buNone/>
              <a:defRPr sz="1800" kern="1200">
                <a:solidFill>
                  <a:schemeClr val="tx1"/>
                </a:solidFill>
                <a:latin typeface="+mn-lt"/>
                <a:ea typeface="+mn-ea"/>
                <a:cs typeface="+mn-cs"/>
              </a:defRPr>
            </a:lvl4pPr>
            <a:lvl5pPr marL="0" indent="0" algn="l" defTabSz="640080" rtl="0" eaLnBrk="1" latinLnBrk="0" hangingPunct="1">
              <a:spcBef>
                <a:spcPts val="500"/>
              </a:spcBef>
              <a:buFont typeface="Arial" pitchFamily="34" charset="0"/>
              <a:buNone/>
              <a:defRPr sz="1800" kern="1200" baseline="0">
                <a:solidFill>
                  <a:schemeClr val="tx1"/>
                </a:solidFill>
                <a:latin typeface="+mn-lt"/>
                <a:ea typeface="+mn-ea"/>
                <a:cs typeface="+mn-cs"/>
              </a:defRPr>
            </a:lvl5pPr>
            <a:lvl6pPr marL="176022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08026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40030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72034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9pPr>
          </a:lstStyle>
          <a:p>
            <a:pPr algn="ctr"/>
            <a:r>
              <a:rPr lang="en-US" sz="1600" b="0" dirty="0">
                <a:solidFill>
                  <a:schemeClr val="bg1"/>
                </a:solidFill>
                <a:latin typeface="+mj-lt"/>
              </a:rPr>
              <a:t>Zoe Burrow</a:t>
            </a:r>
          </a:p>
          <a:p>
            <a:pPr algn="ctr"/>
            <a:r>
              <a:rPr lang="en-US" sz="900" b="0" i="1" dirty="0">
                <a:solidFill>
                  <a:schemeClr val="bg1"/>
                </a:solidFill>
              </a:rPr>
              <a:t>Director, </a:t>
            </a:r>
            <a:br>
              <a:rPr lang="en-US" sz="900" b="0" i="1" dirty="0">
                <a:solidFill>
                  <a:schemeClr val="bg1"/>
                </a:solidFill>
              </a:rPr>
            </a:br>
            <a:r>
              <a:rPr lang="en-US" sz="900" b="0" i="1" dirty="0">
                <a:solidFill>
                  <a:schemeClr val="bg1"/>
                </a:solidFill>
              </a:rPr>
              <a:t>Partner Development, Seramount</a:t>
            </a:r>
            <a:endParaRPr lang="en-US" sz="900" b="0" dirty="0">
              <a:solidFill>
                <a:schemeClr val="bg1"/>
              </a:solidFill>
            </a:endParaRPr>
          </a:p>
        </p:txBody>
      </p:sp>
      <p:sp>
        <p:nvSpPr>
          <p:cNvPr id="2" name="Rectangle 1">
            <a:extLst>
              <a:ext uri="{FF2B5EF4-FFF2-40B4-BE49-F238E27FC236}">
                <a16:creationId xmlns:a16="http://schemas.microsoft.com/office/drawing/2014/main" id="{12C5A125-43CC-F583-3313-8B050EBB9CEE}"/>
              </a:ext>
            </a:extLst>
          </p:cNvPr>
          <p:cNvSpPr/>
          <p:nvPr/>
        </p:nvSpPr>
        <p:spPr bwMode="gray">
          <a:xfrm>
            <a:off x="6546285" y="219899"/>
            <a:ext cx="2340000" cy="436330"/>
          </a:xfrm>
          <a:prstGeom prst="rect">
            <a:avLst/>
          </a:prstGeom>
          <a:solidFill>
            <a:srgbClr val="009900"/>
          </a:solidFill>
          <a:ln w="762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900" b="1" dirty="0">
                <a:solidFill>
                  <a:schemeClr val="bg1"/>
                </a:solidFill>
              </a:rPr>
              <a:t>Staff portrait location:</a:t>
            </a:r>
          </a:p>
          <a:p>
            <a:pPr>
              <a:spcBef>
                <a:spcPts val="500"/>
              </a:spcBef>
            </a:pPr>
            <a:r>
              <a:rPr lang="en-US" sz="900" dirty="0">
                <a:solidFill>
                  <a:schemeClr val="bg1"/>
                </a:solidFill>
              </a:rPr>
              <a:t>https://eab.box.com/v/EAB-Portraits </a:t>
            </a:r>
          </a:p>
        </p:txBody>
      </p:sp>
      <p:pic>
        <p:nvPicPr>
          <p:cNvPr id="5" name="Picture 4">
            <a:extLst>
              <a:ext uri="{FF2B5EF4-FFF2-40B4-BE49-F238E27FC236}">
                <a16:creationId xmlns:a16="http://schemas.microsoft.com/office/drawing/2014/main" id="{A9C22D19-1C21-E7DB-8244-D6B2DAA98C2D}"/>
              </a:ext>
            </a:extLst>
          </p:cNvPr>
          <p:cNvPicPr>
            <a:picLocks noChangeAspect="1"/>
          </p:cNvPicPr>
          <p:nvPr/>
        </p:nvPicPr>
        <p:blipFill>
          <a:blip r:embed="rId5">
            <a:extLst>
              <a:ext uri="{28A0092B-C50C-407E-A947-70E740481C1C}">
                <a14:useLocalDpi xmlns:a14="http://schemas.microsoft.com/office/drawing/2010/main" val="0"/>
              </a:ext>
            </a:extLst>
          </a:blip>
          <a:srcRect l="6400" r="5257" b="11658"/>
          <a:stretch/>
        </p:blipFill>
        <p:spPr bwMode="gray">
          <a:xfrm>
            <a:off x="4244383" y="1160743"/>
            <a:ext cx="1181391" cy="1181391"/>
          </a:xfrm>
          <a:prstGeom prst="ellipse">
            <a:avLst/>
          </a:prstGeom>
        </p:spPr>
      </p:pic>
      <p:sp>
        <p:nvSpPr>
          <p:cNvPr id="8" name="Text Placeholder 9">
            <a:extLst>
              <a:ext uri="{FF2B5EF4-FFF2-40B4-BE49-F238E27FC236}">
                <a16:creationId xmlns:a16="http://schemas.microsoft.com/office/drawing/2014/main" id="{6F723399-71AB-6649-0D5B-E52B5A632D36}"/>
              </a:ext>
            </a:extLst>
          </p:cNvPr>
          <p:cNvSpPr txBox="1">
            <a:spLocks/>
          </p:cNvSpPr>
          <p:nvPr/>
        </p:nvSpPr>
        <p:spPr bwMode="gray">
          <a:xfrm>
            <a:off x="3913042" y="2498043"/>
            <a:ext cx="1828800" cy="523220"/>
          </a:xfrm>
          <a:prstGeom prst="rect">
            <a:avLst/>
          </a:prstGeom>
          <a:noFill/>
          <a:ln w="19050">
            <a:noFill/>
          </a:ln>
        </p:spPr>
        <p:txBody>
          <a:bodyPr lIns="0" tIns="0" rIns="0" bIns="0">
            <a:spAutoFit/>
          </a:bodyPr>
          <a:lstStyle>
            <a:lvl1pPr marL="0" indent="0" algn="l" defTabSz="640080" rtl="0" eaLnBrk="1" latinLnBrk="0" hangingPunct="1">
              <a:spcBef>
                <a:spcPts val="0"/>
              </a:spcBef>
              <a:buFont typeface="Arial" pitchFamily="34" charset="0"/>
              <a:buNone/>
              <a:defRPr sz="1000" b="1" kern="1200" baseline="0">
                <a:solidFill>
                  <a:schemeClr val="tx1"/>
                </a:solidFill>
                <a:latin typeface="+mn-lt"/>
                <a:ea typeface="+mn-ea"/>
                <a:cs typeface="+mn-cs"/>
              </a:defRPr>
            </a:lvl1pPr>
            <a:lvl2pPr marL="0" indent="0" algn="l" defTabSz="640080" rtl="0" eaLnBrk="1" latinLnBrk="0" hangingPunct="1">
              <a:spcBef>
                <a:spcPts val="500"/>
              </a:spcBef>
              <a:buFont typeface="Arial" pitchFamily="34" charset="0"/>
              <a:buNone/>
              <a:defRPr sz="1800" kern="1200">
                <a:solidFill>
                  <a:schemeClr val="tx1"/>
                </a:solidFill>
                <a:latin typeface="+mn-lt"/>
                <a:ea typeface="+mn-ea"/>
                <a:cs typeface="+mn-cs"/>
              </a:defRPr>
            </a:lvl2pPr>
            <a:lvl3pPr marL="0" indent="0" algn="l" defTabSz="640080" rtl="0" eaLnBrk="1" latinLnBrk="0" hangingPunct="1">
              <a:spcBef>
                <a:spcPts val="500"/>
              </a:spcBef>
              <a:buFont typeface="Arial" pitchFamily="34" charset="0"/>
              <a:buNone/>
              <a:defRPr sz="1800" kern="1200">
                <a:solidFill>
                  <a:schemeClr val="tx1"/>
                </a:solidFill>
                <a:latin typeface="+mn-lt"/>
                <a:ea typeface="+mn-ea"/>
                <a:cs typeface="+mn-cs"/>
              </a:defRPr>
            </a:lvl3pPr>
            <a:lvl4pPr marL="0" indent="0" algn="l" defTabSz="640080" rtl="0" eaLnBrk="1" latinLnBrk="0" hangingPunct="1">
              <a:spcBef>
                <a:spcPts val="500"/>
              </a:spcBef>
              <a:buFont typeface="Arial" pitchFamily="34" charset="0"/>
              <a:buNone/>
              <a:defRPr sz="1800" kern="1200">
                <a:solidFill>
                  <a:schemeClr val="tx1"/>
                </a:solidFill>
                <a:latin typeface="+mn-lt"/>
                <a:ea typeface="+mn-ea"/>
                <a:cs typeface="+mn-cs"/>
              </a:defRPr>
            </a:lvl4pPr>
            <a:lvl5pPr marL="0" indent="0" algn="l" defTabSz="640080" rtl="0" eaLnBrk="1" latinLnBrk="0" hangingPunct="1">
              <a:spcBef>
                <a:spcPts val="500"/>
              </a:spcBef>
              <a:buFont typeface="Arial" pitchFamily="34" charset="0"/>
              <a:buNone/>
              <a:defRPr sz="1800" kern="1200" baseline="0">
                <a:solidFill>
                  <a:schemeClr val="tx1"/>
                </a:solidFill>
                <a:latin typeface="+mn-lt"/>
                <a:ea typeface="+mn-ea"/>
                <a:cs typeface="+mn-cs"/>
              </a:defRPr>
            </a:lvl5pPr>
            <a:lvl6pPr marL="176022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08026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40030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72034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9pPr>
          </a:lstStyle>
          <a:p>
            <a:pPr algn="ctr"/>
            <a:r>
              <a:rPr lang="en-US" sz="1600" b="0" dirty="0">
                <a:solidFill>
                  <a:schemeClr val="bg1"/>
                </a:solidFill>
                <a:latin typeface="+mj-lt"/>
              </a:rPr>
              <a:t>Zsofia Duarte</a:t>
            </a:r>
          </a:p>
          <a:p>
            <a:pPr algn="ctr"/>
            <a:r>
              <a:rPr lang="en-US" sz="900" b="0" i="1" dirty="0">
                <a:solidFill>
                  <a:schemeClr val="bg1"/>
                </a:solidFill>
              </a:rPr>
              <a:t>Director, </a:t>
            </a:r>
            <a:br>
              <a:rPr lang="en-US" sz="900" b="0" i="1" dirty="0">
                <a:solidFill>
                  <a:schemeClr val="bg1"/>
                </a:solidFill>
              </a:rPr>
            </a:br>
            <a:r>
              <a:rPr lang="en-US" sz="900" b="0" i="1" dirty="0">
                <a:solidFill>
                  <a:schemeClr val="bg1"/>
                </a:solidFill>
              </a:rPr>
              <a:t>Consulting, Seramount</a:t>
            </a:r>
            <a:endParaRPr lang="en-US" sz="900" b="0" dirty="0">
              <a:solidFill>
                <a:schemeClr val="bg1"/>
              </a:solidFill>
            </a:endParaRPr>
          </a:p>
        </p:txBody>
      </p:sp>
      <p:pic>
        <p:nvPicPr>
          <p:cNvPr id="3" name="Picture 2">
            <a:extLst>
              <a:ext uri="{FF2B5EF4-FFF2-40B4-BE49-F238E27FC236}">
                <a16:creationId xmlns:a16="http://schemas.microsoft.com/office/drawing/2014/main" id="{D59EFE5E-FBAE-690C-1491-8019D769DFA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bwMode="gray">
          <a:xfrm>
            <a:off x="2503808" y="2011785"/>
            <a:ext cx="1181391" cy="1181391"/>
          </a:xfrm>
          <a:prstGeom prst="ellipse">
            <a:avLst/>
          </a:prstGeom>
        </p:spPr>
      </p:pic>
      <p:sp>
        <p:nvSpPr>
          <p:cNvPr id="4" name="Text Placeholder 9">
            <a:extLst>
              <a:ext uri="{FF2B5EF4-FFF2-40B4-BE49-F238E27FC236}">
                <a16:creationId xmlns:a16="http://schemas.microsoft.com/office/drawing/2014/main" id="{374CCAD8-BE5B-604D-4D16-0D3E4293E087}"/>
              </a:ext>
            </a:extLst>
          </p:cNvPr>
          <p:cNvSpPr txBox="1">
            <a:spLocks/>
          </p:cNvSpPr>
          <p:nvPr/>
        </p:nvSpPr>
        <p:spPr bwMode="gray">
          <a:xfrm>
            <a:off x="2172467" y="3349085"/>
            <a:ext cx="1828800" cy="523220"/>
          </a:xfrm>
          <a:prstGeom prst="rect">
            <a:avLst/>
          </a:prstGeom>
          <a:noFill/>
          <a:ln w="19050">
            <a:noFill/>
          </a:ln>
        </p:spPr>
        <p:txBody>
          <a:bodyPr lIns="0" tIns="0" rIns="0" bIns="0">
            <a:spAutoFit/>
          </a:bodyPr>
          <a:lstStyle>
            <a:lvl1pPr marL="0" indent="0" algn="l" defTabSz="640080" rtl="0" eaLnBrk="1" latinLnBrk="0" hangingPunct="1">
              <a:spcBef>
                <a:spcPts val="0"/>
              </a:spcBef>
              <a:buFont typeface="Arial" pitchFamily="34" charset="0"/>
              <a:buNone/>
              <a:defRPr sz="1000" b="1" kern="1200" baseline="0">
                <a:solidFill>
                  <a:schemeClr val="tx1"/>
                </a:solidFill>
                <a:latin typeface="+mn-lt"/>
                <a:ea typeface="+mn-ea"/>
                <a:cs typeface="+mn-cs"/>
              </a:defRPr>
            </a:lvl1pPr>
            <a:lvl2pPr marL="0" indent="0" algn="l" defTabSz="640080" rtl="0" eaLnBrk="1" latinLnBrk="0" hangingPunct="1">
              <a:spcBef>
                <a:spcPts val="500"/>
              </a:spcBef>
              <a:buFont typeface="Arial" pitchFamily="34" charset="0"/>
              <a:buNone/>
              <a:defRPr sz="1800" kern="1200">
                <a:solidFill>
                  <a:schemeClr val="tx1"/>
                </a:solidFill>
                <a:latin typeface="+mn-lt"/>
                <a:ea typeface="+mn-ea"/>
                <a:cs typeface="+mn-cs"/>
              </a:defRPr>
            </a:lvl2pPr>
            <a:lvl3pPr marL="0" indent="0" algn="l" defTabSz="640080" rtl="0" eaLnBrk="1" latinLnBrk="0" hangingPunct="1">
              <a:spcBef>
                <a:spcPts val="500"/>
              </a:spcBef>
              <a:buFont typeface="Arial" pitchFamily="34" charset="0"/>
              <a:buNone/>
              <a:defRPr sz="1800" kern="1200">
                <a:solidFill>
                  <a:schemeClr val="tx1"/>
                </a:solidFill>
                <a:latin typeface="+mn-lt"/>
                <a:ea typeface="+mn-ea"/>
                <a:cs typeface="+mn-cs"/>
              </a:defRPr>
            </a:lvl3pPr>
            <a:lvl4pPr marL="0" indent="0" algn="l" defTabSz="640080" rtl="0" eaLnBrk="1" latinLnBrk="0" hangingPunct="1">
              <a:spcBef>
                <a:spcPts val="500"/>
              </a:spcBef>
              <a:buFont typeface="Arial" pitchFamily="34" charset="0"/>
              <a:buNone/>
              <a:defRPr sz="1800" kern="1200">
                <a:solidFill>
                  <a:schemeClr val="tx1"/>
                </a:solidFill>
                <a:latin typeface="+mn-lt"/>
                <a:ea typeface="+mn-ea"/>
                <a:cs typeface="+mn-cs"/>
              </a:defRPr>
            </a:lvl4pPr>
            <a:lvl5pPr marL="0" indent="0" algn="l" defTabSz="640080" rtl="0" eaLnBrk="1" latinLnBrk="0" hangingPunct="1">
              <a:spcBef>
                <a:spcPts val="500"/>
              </a:spcBef>
              <a:buFont typeface="Arial" pitchFamily="34" charset="0"/>
              <a:buNone/>
              <a:defRPr sz="1800" kern="1200" baseline="0">
                <a:solidFill>
                  <a:schemeClr val="tx1"/>
                </a:solidFill>
                <a:latin typeface="+mn-lt"/>
                <a:ea typeface="+mn-ea"/>
                <a:cs typeface="+mn-cs"/>
              </a:defRPr>
            </a:lvl5pPr>
            <a:lvl6pPr marL="176022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08026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40030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72034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9pPr>
          </a:lstStyle>
          <a:p>
            <a:pPr algn="ctr"/>
            <a:r>
              <a:rPr lang="en-US" sz="1600" b="0" dirty="0">
                <a:solidFill>
                  <a:schemeClr val="bg1"/>
                </a:solidFill>
                <a:latin typeface="+mj-lt"/>
              </a:rPr>
              <a:t>Rumbi </a:t>
            </a:r>
            <a:r>
              <a:rPr lang="en-US" sz="1600" b="0" dirty="0" err="1">
                <a:solidFill>
                  <a:schemeClr val="bg1"/>
                </a:solidFill>
                <a:latin typeface="+mj-lt"/>
              </a:rPr>
              <a:t>Petrozzello</a:t>
            </a:r>
            <a:endParaRPr lang="en-US" sz="1600" b="0" dirty="0">
              <a:solidFill>
                <a:schemeClr val="bg1"/>
              </a:solidFill>
              <a:latin typeface="+mj-lt"/>
            </a:endParaRPr>
          </a:p>
          <a:p>
            <a:pPr algn="ctr"/>
            <a:r>
              <a:rPr lang="en-US" sz="900" b="0" i="1" dirty="0">
                <a:solidFill>
                  <a:schemeClr val="bg1"/>
                </a:solidFill>
              </a:rPr>
              <a:t>Head of Strategy, </a:t>
            </a:r>
            <a:br>
              <a:rPr lang="en-US" sz="900" b="0" i="1" dirty="0">
                <a:solidFill>
                  <a:schemeClr val="bg1"/>
                </a:solidFill>
              </a:rPr>
            </a:br>
            <a:r>
              <a:rPr lang="en-US" sz="900" b="0" i="1" dirty="0">
                <a:solidFill>
                  <a:schemeClr val="bg1"/>
                </a:solidFill>
              </a:rPr>
              <a:t>Consulting, Seramount</a:t>
            </a:r>
            <a:endParaRPr lang="en-US" sz="900" b="0" dirty="0">
              <a:solidFill>
                <a:schemeClr val="bg1"/>
              </a:solidFill>
            </a:endParaRPr>
          </a:p>
        </p:txBody>
      </p:sp>
    </p:spTree>
    <p:custDataLst>
      <p:tags r:id="rId1"/>
    </p:custDataLst>
    <p:extLst>
      <p:ext uri="{BB962C8B-B14F-4D97-AF65-F5344CB8AC3E}">
        <p14:creationId xmlns:p14="http://schemas.microsoft.com/office/powerpoint/2010/main" val="966906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412BE-03EC-262C-365C-D1FFBE668BC4}"/>
              </a:ext>
            </a:extLst>
          </p:cNvPr>
          <p:cNvSpPr>
            <a:spLocks noGrp="1"/>
          </p:cNvSpPr>
          <p:nvPr>
            <p:ph type="title"/>
          </p:nvPr>
        </p:nvSpPr>
        <p:spPr>
          <a:xfrm>
            <a:off x="4965469" y="0"/>
            <a:ext cx="893377" cy="335667"/>
          </a:xfrm>
        </p:spPr>
        <p:txBody>
          <a:bodyPr/>
          <a:lstStyle/>
          <a:p>
            <a:r>
              <a:rPr lang="en-US" dirty="0"/>
              <a:t>roadmap</a:t>
            </a:r>
          </a:p>
        </p:txBody>
      </p:sp>
      <p:sp>
        <p:nvSpPr>
          <p:cNvPr id="27" name="Text Placeholder 2">
            <a:extLst>
              <a:ext uri="{FF2B5EF4-FFF2-40B4-BE49-F238E27FC236}">
                <a16:creationId xmlns:a16="http://schemas.microsoft.com/office/drawing/2014/main" id="{44ACE020-EB75-6F76-E526-E62A5B41A1ED}"/>
              </a:ext>
            </a:extLst>
          </p:cNvPr>
          <p:cNvSpPr>
            <a:spLocks noGrp="1"/>
          </p:cNvSpPr>
          <p:nvPr>
            <p:ph type="body" sz="quarter" idx="25"/>
          </p:nvPr>
        </p:nvSpPr>
        <p:spPr>
          <a:xfrm>
            <a:off x="863781" y="1561444"/>
            <a:ext cx="274320" cy="276999"/>
          </a:xfrm>
        </p:spPr>
        <p:txBody>
          <a:bodyPr/>
          <a:lstStyle/>
          <a:p>
            <a:r>
              <a:rPr lang="en-US" dirty="0"/>
              <a:t>1</a:t>
            </a:r>
          </a:p>
        </p:txBody>
      </p:sp>
      <p:sp>
        <p:nvSpPr>
          <p:cNvPr id="28" name="Text Placeholder 3">
            <a:extLst>
              <a:ext uri="{FF2B5EF4-FFF2-40B4-BE49-F238E27FC236}">
                <a16:creationId xmlns:a16="http://schemas.microsoft.com/office/drawing/2014/main" id="{8A87211F-3167-3196-9E08-C2B494A88BAB}"/>
              </a:ext>
            </a:extLst>
          </p:cNvPr>
          <p:cNvSpPr>
            <a:spLocks noGrp="1"/>
          </p:cNvSpPr>
          <p:nvPr>
            <p:ph type="body" sz="quarter" idx="13"/>
          </p:nvPr>
        </p:nvSpPr>
        <p:spPr>
          <a:xfrm>
            <a:off x="1363151" y="1448082"/>
            <a:ext cx="3749041" cy="492443"/>
          </a:xfrm>
        </p:spPr>
        <p:txBody>
          <a:bodyPr/>
          <a:lstStyle/>
          <a:p>
            <a:r>
              <a:rPr lang="en-US" dirty="0"/>
              <a:t>The Current State of Long-Term Progress on Talent Objectives</a:t>
            </a:r>
          </a:p>
        </p:txBody>
      </p:sp>
      <p:sp>
        <p:nvSpPr>
          <p:cNvPr id="29" name="Text Placeholder 4">
            <a:extLst>
              <a:ext uri="{FF2B5EF4-FFF2-40B4-BE49-F238E27FC236}">
                <a16:creationId xmlns:a16="http://schemas.microsoft.com/office/drawing/2014/main" id="{CF4AAB0B-B1BF-21C8-27BB-ED684F303519}"/>
              </a:ext>
            </a:extLst>
          </p:cNvPr>
          <p:cNvSpPr>
            <a:spLocks noGrp="1"/>
          </p:cNvSpPr>
          <p:nvPr>
            <p:ph type="body" sz="quarter" idx="17"/>
          </p:nvPr>
        </p:nvSpPr>
        <p:spPr>
          <a:xfrm>
            <a:off x="863781" y="2143494"/>
            <a:ext cx="274320" cy="276999"/>
          </a:xfrm>
        </p:spPr>
        <p:txBody>
          <a:bodyPr/>
          <a:lstStyle/>
          <a:p>
            <a:r>
              <a:rPr lang="en-US" dirty="0"/>
              <a:t>2</a:t>
            </a:r>
          </a:p>
        </p:txBody>
      </p:sp>
      <p:sp>
        <p:nvSpPr>
          <p:cNvPr id="30" name="Text Placeholder 5">
            <a:extLst>
              <a:ext uri="{FF2B5EF4-FFF2-40B4-BE49-F238E27FC236}">
                <a16:creationId xmlns:a16="http://schemas.microsoft.com/office/drawing/2014/main" id="{75988925-C557-F504-826C-0ECDFDF4BE29}"/>
              </a:ext>
            </a:extLst>
          </p:cNvPr>
          <p:cNvSpPr>
            <a:spLocks noGrp="1"/>
          </p:cNvSpPr>
          <p:nvPr>
            <p:ph type="body" sz="quarter" idx="18"/>
          </p:nvPr>
        </p:nvSpPr>
        <p:spPr>
          <a:xfrm>
            <a:off x="1363152" y="2212744"/>
            <a:ext cx="3602317" cy="138499"/>
          </a:xfrm>
        </p:spPr>
        <p:txBody>
          <a:bodyPr/>
          <a:lstStyle/>
          <a:p>
            <a:r>
              <a:rPr lang="en-US" dirty="0"/>
              <a:t>Moving From a Selective to an Informed Talent Strategy</a:t>
            </a:r>
          </a:p>
        </p:txBody>
      </p:sp>
      <p:sp>
        <p:nvSpPr>
          <p:cNvPr id="31" name="Text Placeholder 6">
            <a:extLst>
              <a:ext uri="{FF2B5EF4-FFF2-40B4-BE49-F238E27FC236}">
                <a16:creationId xmlns:a16="http://schemas.microsoft.com/office/drawing/2014/main" id="{A568F694-45AA-9A78-CC41-843E26C17D57}"/>
              </a:ext>
            </a:extLst>
          </p:cNvPr>
          <p:cNvSpPr>
            <a:spLocks noGrp="1"/>
          </p:cNvSpPr>
          <p:nvPr>
            <p:ph type="body" sz="quarter" idx="19"/>
          </p:nvPr>
        </p:nvSpPr>
        <p:spPr>
          <a:xfrm>
            <a:off x="863781" y="2725544"/>
            <a:ext cx="274320" cy="276999"/>
          </a:xfrm>
        </p:spPr>
        <p:txBody>
          <a:bodyPr/>
          <a:lstStyle/>
          <a:p>
            <a:r>
              <a:rPr lang="en-US" dirty="0"/>
              <a:t>3</a:t>
            </a:r>
          </a:p>
        </p:txBody>
      </p:sp>
      <p:sp>
        <p:nvSpPr>
          <p:cNvPr id="32" name="Text Placeholder 7">
            <a:extLst>
              <a:ext uri="{FF2B5EF4-FFF2-40B4-BE49-F238E27FC236}">
                <a16:creationId xmlns:a16="http://schemas.microsoft.com/office/drawing/2014/main" id="{09D7F3A5-6EEE-EBD6-1C16-593C6644B8D8}"/>
              </a:ext>
            </a:extLst>
          </p:cNvPr>
          <p:cNvSpPr>
            <a:spLocks noGrp="1"/>
          </p:cNvSpPr>
          <p:nvPr>
            <p:ph type="body" sz="quarter" idx="20"/>
          </p:nvPr>
        </p:nvSpPr>
        <p:spPr>
          <a:xfrm>
            <a:off x="1363152" y="2794794"/>
            <a:ext cx="3749040" cy="138499"/>
          </a:xfrm>
        </p:spPr>
        <p:txBody>
          <a:bodyPr/>
          <a:lstStyle/>
          <a:p>
            <a:r>
              <a:rPr lang="en-US" dirty="0"/>
              <a:t>A New Approach to Employee Listening</a:t>
            </a:r>
          </a:p>
        </p:txBody>
      </p:sp>
    </p:spTree>
    <p:extLst>
      <p:ext uri="{BB962C8B-B14F-4D97-AF65-F5344CB8AC3E}">
        <p14:creationId xmlns:p14="http://schemas.microsoft.com/office/powerpoint/2010/main" val="1844096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5E6E77-BBA5-9ADA-2AC9-9D643193B1DD}"/>
              </a:ext>
            </a:extLst>
          </p:cNvPr>
          <p:cNvSpPr>
            <a:spLocks noGrp="1"/>
          </p:cNvSpPr>
          <p:nvPr>
            <p:ph type="title"/>
          </p:nvPr>
        </p:nvSpPr>
        <p:spPr>
          <a:xfrm>
            <a:off x="280193" y="317005"/>
            <a:ext cx="5993607" cy="249299"/>
          </a:xfrm>
        </p:spPr>
        <p:txBody>
          <a:bodyPr/>
          <a:lstStyle/>
          <a:p>
            <a:r>
              <a:rPr lang="en-US"/>
              <a:t>Long-Term Progress on Talent Objectives is Rare</a:t>
            </a:r>
            <a:endParaRPr lang="en-US" dirty="0"/>
          </a:p>
        </p:txBody>
      </p:sp>
      <p:sp>
        <p:nvSpPr>
          <p:cNvPr id="6" name="Text Placeholder 5">
            <a:extLst>
              <a:ext uri="{FF2B5EF4-FFF2-40B4-BE49-F238E27FC236}">
                <a16:creationId xmlns:a16="http://schemas.microsoft.com/office/drawing/2014/main" id="{6799C7A2-F860-12D2-EA00-84676217A86F}"/>
              </a:ext>
            </a:extLst>
          </p:cNvPr>
          <p:cNvSpPr>
            <a:spLocks noGrp="1"/>
          </p:cNvSpPr>
          <p:nvPr>
            <p:ph type="body" sz="quarter" idx="18"/>
          </p:nvPr>
        </p:nvSpPr>
        <p:spPr>
          <a:xfrm>
            <a:off x="4111256" y="4677489"/>
            <a:ext cx="2289544" cy="123111"/>
          </a:xfrm>
        </p:spPr>
        <p:txBody>
          <a:bodyPr/>
          <a:lstStyle/>
          <a:p>
            <a:r>
              <a:rPr lang="en-US"/>
              <a:t>Source: Gallup, Harvard Business Review, Wellable</a:t>
            </a:r>
            <a:endParaRPr lang="en-US" dirty="0"/>
          </a:p>
        </p:txBody>
      </p:sp>
      <p:sp>
        <p:nvSpPr>
          <p:cNvPr id="5" name="Rectangle 4">
            <a:extLst>
              <a:ext uri="{FF2B5EF4-FFF2-40B4-BE49-F238E27FC236}">
                <a16:creationId xmlns:a16="http://schemas.microsoft.com/office/drawing/2014/main" id="{A069B42F-715B-D833-23DC-B33A81860077}"/>
              </a:ext>
            </a:extLst>
          </p:cNvPr>
          <p:cNvSpPr/>
          <p:nvPr/>
        </p:nvSpPr>
        <p:spPr bwMode="gray">
          <a:xfrm>
            <a:off x="0" y="3476432"/>
            <a:ext cx="6400800" cy="940708"/>
          </a:xfrm>
          <a:prstGeom prst="rect">
            <a:avLst/>
          </a:prstGeom>
          <a:solidFill>
            <a:schemeClr val="accent5"/>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7" name="Text Placeholder 3">
            <a:extLst>
              <a:ext uri="{FF2B5EF4-FFF2-40B4-BE49-F238E27FC236}">
                <a16:creationId xmlns:a16="http://schemas.microsoft.com/office/drawing/2014/main" id="{0F1EDED8-3A2D-7A7A-F4A0-4479AF7B8958}"/>
              </a:ext>
            </a:extLst>
          </p:cNvPr>
          <p:cNvSpPr txBox="1">
            <a:spLocks/>
          </p:cNvSpPr>
          <p:nvPr/>
        </p:nvSpPr>
        <p:spPr bwMode="gray">
          <a:xfrm>
            <a:off x="560831" y="1013453"/>
            <a:ext cx="4017956" cy="165542"/>
          </a:xfrm>
          <a:prstGeom prst="rect">
            <a:avLst/>
          </a:prstGeom>
        </p:spPr>
        <p:txBody>
          <a:bodyPr lIns="0" tIns="0" rIns="0" bIns="0"/>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b="1" dirty="0">
              <a:solidFill>
                <a:schemeClr val="tx1"/>
              </a:solidFill>
            </a:endParaRPr>
          </a:p>
        </p:txBody>
      </p:sp>
      <p:sp>
        <p:nvSpPr>
          <p:cNvPr id="8" name="Text Placeholder 3">
            <a:extLst>
              <a:ext uri="{FF2B5EF4-FFF2-40B4-BE49-F238E27FC236}">
                <a16:creationId xmlns:a16="http://schemas.microsoft.com/office/drawing/2014/main" id="{784A5CD1-9450-31B6-90D8-18A6A80BF385}"/>
              </a:ext>
            </a:extLst>
          </p:cNvPr>
          <p:cNvSpPr txBox="1">
            <a:spLocks/>
          </p:cNvSpPr>
          <p:nvPr/>
        </p:nvSpPr>
        <p:spPr bwMode="gray">
          <a:xfrm>
            <a:off x="388905" y="983918"/>
            <a:ext cx="5133698" cy="153888"/>
          </a:xfrm>
          <a:prstGeom prst="rect">
            <a:avLst/>
          </a:prstGeom>
          <a:noFill/>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a:solidFill>
                  <a:schemeClr val="tx1"/>
                </a:solidFill>
              </a:rPr>
              <a:t>Reactionary Initiatives Prove to be Insufficient</a:t>
            </a:r>
          </a:p>
        </p:txBody>
      </p:sp>
      <p:sp>
        <p:nvSpPr>
          <p:cNvPr id="9" name="TextBox 8">
            <a:extLst>
              <a:ext uri="{FF2B5EF4-FFF2-40B4-BE49-F238E27FC236}">
                <a16:creationId xmlns:a16="http://schemas.microsoft.com/office/drawing/2014/main" id="{00B0576B-D680-5E9E-E8FD-BE5EEB846BA5}"/>
              </a:ext>
            </a:extLst>
          </p:cNvPr>
          <p:cNvSpPr txBox="1"/>
          <p:nvPr/>
        </p:nvSpPr>
        <p:spPr bwMode="gray">
          <a:xfrm>
            <a:off x="2618109" y="1689108"/>
            <a:ext cx="1266437" cy="276999"/>
          </a:xfrm>
          <a:prstGeom prst="rect">
            <a:avLst/>
          </a:prstGeom>
          <a:noFill/>
        </p:spPr>
        <p:txBody>
          <a:bodyPr wrap="square" lIns="0" tIns="0" rIns="0" bIns="0" rtlCol="0">
            <a:spAutoFit/>
          </a:bodyPr>
          <a:lstStyle/>
          <a:p>
            <a:pPr>
              <a:spcBef>
                <a:spcPts val="500"/>
              </a:spcBef>
            </a:pPr>
            <a:r>
              <a:rPr lang="en-US" sz="900" dirty="0"/>
              <a:t>Average tenure of a Chief Diversity Officer</a:t>
            </a:r>
            <a:endParaRPr lang="en-US" sz="900" baseline="30000" dirty="0"/>
          </a:p>
        </p:txBody>
      </p:sp>
      <p:sp>
        <p:nvSpPr>
          <p:cNvPr id="10" name="TextBox 9">
            <a:extLst>
              <a:ext uri="{FF2B5EF4-FFF2-40B4-BE49-F238E27FC236}">
                <a16:creationId xmlns:a16="http://schemas.microsoft.com/office/drawing/2014/main" id="{7EEE0206-5A4D-BCCF-708A-6880DD5AD90C}"/>
              </a:ext>
            </a:extLst>
          </p:cNvPr>
          <p:cNvSpPr txBox="1"/>
          <p:nvPr/>
        </p:nvSpPr>
        <p:spPr bwMode="gray">
          <a:xfrm>
            <a:off x="2618109" y="1379658"/>
            <a:ext cx="1014765" cy="307777"/>
          </a:xfrm>
          <a:prstGeom prst="rect">
            <a:avLst/>
          </a:prstGeom>
          <a:noFill/>
        </p:spPr>
        <p:txBody>
          <a:bodyPr wrap="none" lIns="0" tIns="0" rIns="0" bIns="0" rtlCol="0">
            <a:spAutoFit/>
          </a:bodyPr>
          <a:lstStyle/>
          <a:p>
            <a:pPr>
              <a:spcBef>
                <a:spcPts val="500"/>
              </a:spcBef>
            </a:pPr>
            <a:r>
              <a:rPr lang="en-US" sz="2000" dirty="0">
                <a:solidFill>
                  <a:schemeClr val="accent4"/>
                </a:solidFill>
                <a:latin typeface="+mj-lt"/>
              </a:rPr>
              <a:t>&lt;2 years</a:t>
            </a:r>
          </a:p>
        </p:txBody>
      </p:sp>
      <p:sp>
        <p:nvSpPr>
          <p:cNvPr id="34" name="TextBox 33">
            <a:extLst>
              <a:ext uri="{FF2B5EF4-FFF2-40B4-BE49-F238E27FC236}">
                <a16:creationId xmlns:a16="http://schemas.microsoft.com/office/drawing/2014/main" id="{F0C4A377-4909-9AA9-5FB6-38B563EE73F1}"/>
              </a:ext>
            </a:extLst>
          </p:cNvPr>
          <p:cNvSpPr txBox="1"/>
          <p:nvPr/>
        </p:nvSpPr>
        <p:spPr bwMode="gray">
          <a:xfrm>
            <a:off x="2618108" y="2571050"/>
            <a:ext cx="1266437" cy="553998"/>
          </a:xfrm>
          <a:prstGeom prst="rect">
            <a:avLst/>
          </a:prstGeom>
          <a:noFill/>
        </p:spPr>
        <p:txBody>
          <a:bodyPr wrap="square" lIns="0" tIns="0" rIns="0" bIns="0" rtlCol="0">
            <a:spAutoFit/>
          </a:bodyPr>
          <a:lstStyle/>
          <a:p>
            <a:pPr>
              <a:spcBef>
                <a:spcPts val="500"/>
              </a:spcBef>
            </a:pPr>
            <a:r>
              <a:rPr lang="en-US" sz="900" dirty="0"/>
              <a:t>of employees don’t feel they will be able to advance at their current company</a:t>
            </a:r>
            <a:endParaRPr lang="en-US" sz="900" baseline="30000" dirty="0"/>
          </a:p>
        </p:txBody>
      </p:sp>
      <p:sp>
        <p:nvSpPr>
          <p:cNvPr id="35" name="TextBox 34">
            <a:extLst>
              <a:ext uri="{FF2B5EF4-FFF2-40B4-BE49-F238E27FC236}">
                <a16:creationId xmlns:a16="http://schemas.microsoft.com/office/drawing/2014/main" id="{F61100AE-13EB-7005-0EAE-1B65D2B40934}"/>
              </a:ext>
            </a:extLst>
          </p:cNvPr>
          <p:cNvSpPr txBox="1"/>
          <p:nvPr/>
        </p:nvSpPr>
        <p:spPr bwMode="gray">
          <a:xfrm>
            <a:off x="2618108" y="2263273"/>
            <a:ext cx="527388" cy="307777"/>
          </a:xfrm>
          <a:prstGeom prst="rect">
            <a:avLst/>
          </a:prstGeom>
          <a:noFill/>
        </p:spPr>
        <p:txBody>
          <a:bodyPr wrap="none" lIns="0" tIns="0" rIns="0" bIns="0" rtlCol="0">
            <a:spAutoFit/>
          </a:bodyPr>
          <a:lstStyle/>
          <a:p>
            <a:pPr>
              <a:spcBef>
                <a:spcPts val="500"/>
              </a:spcBef>
            </a:pPr>
            <a:r>
              <a:rPr lang="en-US" sz="2000" dirty="0">
                <a:solidFill>
                  <a:schemeClr val="accent4"/>
                </a:solidFill>
                <a:latin typeface="+mj-lt"/>
              </a:rPr>
              <a:t>30%</a:t>
            </a:r>
          </a:p>
        </p:txBody>
      </p:sp>
      <p:sp>
        <p:nvSpPr>
          <p:cNvPr id="36" name="TextBox 35">
            <a:extLst>
              <a:ext uri="{FF2B5EF4-FFF2-40B4-BE49-F238E27FC236}">
                <a16:creationId xmlns:a16="http://schemas.microsoft.com/office/drawing/2014/main" id="{701443FA-53B6-FAC6-1567-D7607970B3FD}"/>
              </a:ext>
            </a:extLst>
          </p:cNvPr>
          <p:cNvSpPr txBox="1"/>
          <p:nvPr/>
        </p:nvSpPr>
        <p:spPr bwMode="gray">
          <a:xfrm>
            <a:off x="569012" y="1689108"/>
            <a:ext cx="1538883" cy="276999"/>
          </a:xfrm>
          <a:prstGeom prst="rect">
            <a:avLst/>
          </a:prstGeom>
          <a:noFill/>
        </p:spPr>
        <p:txBody>
          <a:bodyPr wrap="square" lIns="0" tIns="0" rIns="0" bIns="0" rtlCol="0">
            <a:spAutoFit/>
          </a:bodyPr>
          <a:lstStyle/>
          <a:p>
            <a:pPr>
              <a:spcBef>
                <a:spcPts val="500"/>
              </a:spcBef>
            </a:pPr>
            <a:r>
              <a:rPr lang="en-US" sz="900" dirty="0"/>
              <a:t>Increase in people of color in corporate America</a:t>
            </a:r>
            <a:endParaRPr lang="en-US" sz="900" baseline="30000" dirty="0"/>
          </a:p>
        </p:txBody>
      </p:sp>
      <p:sp>
        <p:nvSpPr>
          <p:cNvPr id="37" name="TextBox 36">
            <a:extLst>
              <a:ext uri="{FF2B5EF4-FFF2-40B4-BE49-F238E27FC236}">
                <a16:creationId xmlns:a16="http://schemas.microsoft.com/office/drawing/2014/main" id="{88C03FE6-287E-C39A-44A8-133B8F2FE846}"/>
              </a:ext>
            </a:extLst>
          </p:cNvPr>
          <p:cNvSpPr txBox="1"/>
          <p:nvPr/>
        </p:nvSpPr>
        <p:spPr bwMode="gray">
          <a:xfrm>
            <a:off x="569012" y="1379658"/>
            <a:ext cx="1233992" cy="307777"/>
          </a:xfrm>
          <a:prstGeom prst="rect">
            <a:avLst/>
          </a:prstGeom>
          <a:noFill/>
        </p:spPr>
        <p:txBody>
          <a:bodyPr wrap="none" lIns="0" tIns="0" rIns="0" bIns="0" rtlCol="0">
            <a:spAutoFit/>
          </a:bodyPr>
          <a:lstStyle/>
          <a:p>
            <a:pPr>
              <a:spcBef>
                <a:spcPts val="500"/>
              </a:spcBef>
            </a:pPr>
            <a:r>
              <a:rPr lang="en-US" sz="2000" dirty="0">
                <a:solidFill>
                  <a:schemeClr val="accent4"/>
                </a:solidFill>
                <a:latin typeface="+mj-lt"/>
              </a:rPr>
              <a:t>Only 1.3%</a:t>
            </a:r>
          </a:p>
        </p:txBody>
      </p:sp>
      <p:sp>
        <p:nvSpPr>
          <p:cNvPr id="38" name="TextBox 37">
            <a:extLst>
              <a:ext uri="{FF2B5EF4-FFF2-40B4-BE49-F238E27FC236}">
                <a16:creationId xmlns:a16="http://schemas.microsoft.com/office/drawing/2014/main" id="{ED09D840-CEC1-9429-732D-E45B72D99400}"/>
              </a:ext>
            </a:extLst>
          </p:cNvPr>
          <p:cNvSpPr txBox="1"/>
          <p:nvPr/>
        </p:nvSpPr>
        <p:spPr bwMode="gray">
          <a:xfrm>
            <a:off x="569010" y="2571050"/>
            <a:ext cx="1233992" cy="276999"/>
          </a:xfrm>
          <a:prstGeom prst="rect">
            <a:avLst/>
          </a:prstGeom>
          <a:noFill/>
        </p:spPr>
        <p:txBody>
          <a:bodyPr wrap="square" lIns="0" tIns="0" rIns="0" bIns="0" rtlCol="0">
            <a:spAutoFit/>
          </a:bodyPr>
          <a:lstStyle/>
          <a:p>
            <a:pPr>
              <a:spcBef>
                <a:spcPts val="500"/>
              </a:spcBef>
            </a:pPr>
            <a:r>
              <a:rPr lang="en-US" sz="900" dirty="0"/>
              <a:t>Decrease in women in corporate America</a:t>
            </a:r>
            <a:endParaRPr lang="en-US" sz="900" baseline="30000" dirty="0"/>
          </a:p>
        </p:txBody>
      </p:sp>
      <p:sp>
        <p:nvSpPr>
          <p:cNvPr id="39" name="TextBox 38">
            <a:extLst>
              <a:ext uri="{FF2B5EF4-FFF2-40B4-BE49-F238E27FC236}">
                <a16:creationId xmlns:a16="http://schemas.microsoft.com/office/drawing/2014/main" id="{80B7A473-3C11-DCE4-782C-139376325C52}"/>
              </a:ext>
            </a:extLst>
          </p:cNvPr>
          <p:cNvSpPr txBox="1"/>
          <p:nvPr/>
        </p:nvSpPr>
        <p:spPr bwMode="gray">
          <a:xfrm>
            <a:off x="569012" y="2263273"/>
            <a:ext cx="463268" cy="307777"/>
          </a:xfrm>
          <a:prstGeom prst="rect">
            <a:avLst/>
          </a:prstGeom>
          <a:noFill/>
        </p:spPr>
        <p:txBody>
          <a:bodyPr wrap="none" lIns="0" tIns="0" rIns="0" bIns="0" rtlCol="0">
            <a:spAutoFit/>
          </a:bodyPr>
          <a:lstStyle/>
          <a:p>
            <a:pPr>
              <a:spcBef>
                <a:spcPts val="500"/>
              </a:spcBef>
            </a:pPr>
            <a:r>
              <a:rPr lang="en-US" sz="2000" dirty="0">
                <a:solidFill>
                  <a:schemeClr val="accent4"/>
                </a:solidFill>
                <a:latin typeface="+mj-lt"/>
              </a:rPr>
              <a:t>.3%</a:t>
            </a:r>
          </a:p>
        </p:txBody>
      </p:sp>
      <p:grpSp>
        <p:nvGrpSpPr>
          <p:cNvPr id="40" name="Group 39">
            <a:extLst>
              <a:ext uri="{FF2B5EF4-FFF2-40B4-BE49-F238E27FC236}">
                <a16:creationId xmlns:a16="http://schemas.microsoft.com/office/drawing/2014/main" id="{92E6E4DC-C6BC-8447-ECB7-E75D65948B06}"/>
              </a:ext>
            </a:extLst>
          </p:cNvPr>
          <p:cNvGrpSpPr/>
          <p:nvPr/>
        </p:nvGrpSpPr>
        <p:grpSpPr bwMode="gray">
          <a:xfrm>
            <a:off x="676025" y="3608553"/>
            <a:ext cx="249241" cy="213268"/>
            <a:chOff x="809076" y="1388026"/>
            <a:chExt cx="566402" cy="484652"/>
          </a:xfrm>
          <a:solidFill>
            <a:schemeClr val="accent6"/>
          </a:solidFill>
        </p:grpSpPr>
        <p:sp>
          <p:nvSpPr>
            <p:cNvPr id="41" name="Freeform 40">
              <a:extLst>
                <a:ext uri="{FF2B5EF4-FFF2-40B4-BE49-F238E27FC236}">
                  <a16:creationId xmlns:a16="http://schemas.microsoft.com/office/drawing/2014/main" id="{DB6D154F-B0F4-DA98-6FFC-D4CE4425D9DC}"/>
                </a:ext>
              </a:extLst>
            </p:cNvPr>
            <p:cNvSpPr>
              <a:spLocks/>
            </p:cNvSpPr>
            <p:nvPr/>
          </p:nvSpPr>
          <p:spPr bwMode="gray">
            <a:xfrm>
              <a:off x="1115634" y="1388026"/>
              <a:ext cx="259844" cy="484652"/>
            </a:xfrm>
            <a:custGeom>
              <a:avLst/>
              <a:gdLst>
                <a:gd name="T0" fmla="*/ 1467 w 1517"/>
                <a:gd name="T1" fmla="*/ 169 h 2830"/>
                <a:gd name="T2" fmla="*/ 1364 w 1517"/>
                <a:gd name="T3" fmla="*/ 277 h 2830"/>
                <a:gd name="T4" fmla="*/ 1246 w 1517"/>
                <a:gd name="T5" fmla="*/ 406 h 2830"/>
                <a:gd name="T6" fmla="*/ 1121 w 1517"/>
                <a:gd name="T7" fmla="*/ 548 h 2830"/>
                <a:gd name="T8" fmla="*/ 994 w 1517"/>
                <a:gd name="T9" fmla="*/ 700 h 2830"/>
                <a:gd name="T10" fmla="*/ 874 w 1517"/>
                <a:gd name="T11" fmla="*/ 854 h 2830"/>
                <a:gd name="T12" fmla="*/ 766 w 1517"/>
                <a:gd name="T13" fmla="*/ 1006 h 2830"/>
                <a:gd name="T14" fmla="*/ 676 w 1517"/>
                <a:gd name="T15" fmla="*/ 1148 h 2830"/>
                <a:gd name="T16" fmla="*/ 613 w 1517"/>
                <a:gd name="T17" fmla="*/ 1277 h 2830"/>
                <a:gd name="T18" fmla="*/ 581 w 1517"/>
                <a:gd name="T19" fmla="*/ 1385 h 2830"/>
                <a:gd name="T20" fmla="*/ 586 w 1517"/>
                <a:gd name="T21" fmla="*/ 1451 h 2830"/>
                <a:gd name="T22" fmla="*/ 615 w 1517"/>
                <a:gd name="T23" fmla="*/ 1481 h 2830"/>
                <a:gd name="T24" fmla="*/ 652 w 1517"/>
                <a:gd name="T25" fmla="*/ 1493 h 2830"/>
                <a:gd name="T26" fmla="*/ 679 w 1517"/>
                <a:gd name="T27" fmla="*/ 1495 h 2830"/>
                <a:gd name="T28" fmla="*/ 770 w 1517"/>
                <a:gd name="T29" fmla="*/ 1496 h 2830"/>
                <a:gd name="T30" fmla="*/ 873 w 1517"/>
                <a:gd name="T31" fmla="*/ 1500 h 2830"/>
                <a:gd name="T32" fmla="*/ 983 w 1517"/>
                <a:gd name="T33" fmla="*/ 1512 h 2830"/>
                <a:gd name="T34" fmla="*/ 1094 w 1517"/>
                <a:gd name="T35" fmla="*/ 1535 h 2830"/>
                <a:gd name="T36" fmla="*/ 1202 w 1517"/>
                <a:gd name="T37" fmla="*/ 1574 h 2830"/>
                <a:gd name="T38" fmla="*/ 1302 w 1517"/>
                <a:gd name="T39" fmla="*/ 1632 h 2830"/>
                <a:gd name="T40" fmla="*/ 1389 w 1517"/>
                <a:gd name="T41" fmla="*/ 1714 h 2830"/>
                <a:gd name="T42" fmla="*/ 1456 w 1517"/>
                <a:gd name="T43" fmla="*/ 1822 h 2830"/>
                <a:gd name="T44" fmla="*/ 1501 w 1517"/>
                <a:gd name="T45" fmla="*/ 1959 h 2830"/>
                <a:gd name="T46" fmla="*/ 1517 w 1517"/>
                <a:gd name="T47" fmla="*/ 2132 h 2830"/>
                <a:gd name="T48" fmla="*/ 1497 w 1517"/>
                <a:gd name="T49" fmla="*/ 2279 h 2830"/>
                <a:gd name="T50" fmla="*/ 1440 w 1517"/>
                <a:gd name="T51" fmla="*/ 2424 h 2830"/>
                <a:gd name="T52" fmla="*/ 1347 w 1517"/>
                <a:gd name="T53" fmla="*/ 2559 h 2830"/>
                <a:gd name="T54" fmla="*/ 1224 w 1517"/>
                <a:gd name="T55" fmla="*/ 2676 h 2830"/>
                <a:gd name="T56" fmla="*/ 1071 w 1517"/>
                <a:gd name="T57" fmla="*/ 2766 h 2830"/>
                <a:gd name="T58" fmla="*/ 891 w 1517"/>
                <a:gd name="T59" fmla="*/ 2819 h 2830"/>
                <a:gd name="T60" fmla="*/ 692 w 1517"/>
                <a:gd name="T61" fmla="*/ 2828 h 2830"/>
                <a:gd name="T62" fmla="*/ 513 w 1517"/>
                <a:gd name="T63" fmla="*/ 2793 h 2830"/>
                <a:gd name="T64" fmla="*/ 361 w 1517"/>
                <a:gd name="T65" fmla="*/ 2723 h 2830"/>
                <a:gd name="T66" fmla="*/ 237 w 1517"/>
                <a:gd name="T67" fmla="*/ 2624 h 2830"/>
                <a:gd name="T68" fmla="*/ 140 w 1517"/>
                <a:gd name="T69" fmla="*/ 2503 h 2830"/>
                <a:gd name="T70" fmla="*/ 68 w 1517"/>
                <a:gd name="T71" fmla="*/ 2368 h 2830"/>
                <a:gd name="T72" fmla="*/ 22 w 1517"/>
                <a:gd name="T73" fmla="*/ 2224 h 2830"/>
                <a:gd name="T74" fmla="*/ 2 w 1517"/>
                <a:gd name="T75" fmla="*/ 2080 h 2830"/>
                <a:gd name="T76" fmla="*/ 5 w 1517"/>
                <a:gd name="T77" fmla="*/ 1929 h 2830"/>
                <a:gd name="T78" fmla="*/ 29 w 1517"/>
                <a:gd name="T79" fmla="*/ 1767 h 2830"/>
                <a:gd name="T80" fmla="*/ 77 w 1517"/>
                <a:gd name="T81" fmla="*/ 1595 h 2830"/>
                <a:gd name="T82" fmla="*/ 152 w 1517"/>
                <a:gd name="T83" fmla="*/ 1415 h 2830"/>
                <a:gd name="T84" fmla="*/ 257 w 1517"/>
                <a:gd name="T85" fmla="*/ 1222 h 2830"/>
                <a:gd name="T86" fmla="*/ 394 w 1517"/>
                <a:gd name="T87" fmla="*/ 1014 h 2830"/>
                <a:gd name="T88" fmla="*/ 565 w 1517"/>
                <a:gd name="T89" fmla="*/ 790 h 2830"/>
                <a:gd name="T90" fmla="*/ 774 w 1517"/>
                <a:gd name="T91" fmla="*/ 547 h 2830"/>
                <a:gd name="T92" fmla="*/ 1024 w 1517"/>
                <a:gd name="T93" fmla="*/ 285 h 2830"/>
                <a:gd name="T94" fmla="*/ 1318 w 1517"/>
                <a:gd name="T95" fmla="*/ 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17" h="2830">
                  <a:moveTo>
                    <a:pt x="1318" y="0"/>
                  </a:moveTo>
                  <a:lnTo>
                    <a:pt x="1497" y="139"/>
                  </a:lnTo>
                  <a:lnTo>
                    <a:pt x="1467" y="169"/>
                  </a:lnTo>
                  <a:lnTo>
                    <a:pt x="1434" y="203"/>
                  </a:lnTo>
                  <a:lnTo>
                    <a:pt x="1399" y="239"/>
                  </a:lnTo>
                  <a:lnTo>
                    <a:pt x="1364" y="277"/>
                  </a:lnTo>
                  <a:lnTo>
                    <a:pt x="1326" y="318"/>
                  </a:lnTo>
                  <a:lnTo>
                    <a:pt x="1286" y="361"/>
                  </a:lnTo>
                  <a:lnTo>
                    <a:pt x="1246" y="406"/>
                  </a:lnTo>
                  <a:lnTo>
                    <a:pt x="1205" y="452"/>
                  </a:lnTo>
                  <a:lnTo>
                    <a:pt x="1163" y="499"/>
                  </a:lnTo>
                  <a:lnTo>
                    <a:pt x="1121" y="548"/>
                  </a:lnTo>
                  <a:lnTo>
                    <a:pt x="1078" y="598"/>
                  </a:lnTo>
                  <a:lnTo>
                    <a:pt x="1036" y="649"/>
                  </a:lnTo>
                  <a:lnTo>
                    <a:pt x="994" y="700"/>
                  </a:lnTo>
                  <a:lnTo>
                    <a:pt x="954" y="751"/>
                  </a:lnTo>
                  <a:lnTo>
                    <a:pt x="913" y="803"/>
                  </a:lnTo>
                  <a:lnTo>
                    <a:pt x="874" y="854"/>
                  </a:lnTo>
                  <a:lnTo>
                    <a:pt x="836" y="906"/>
                  </a:lnTo>
                  <a:lnTo>
                    <a:pt x="801" y="956"/>
                  </a:lnTo>
                  <a:lnTo>
                    <a:pt x="766" y="1006"/>
                  </a:lnTo>
                  <a:lnTo>
                    <a:pt x="733" y="1055"/>
                  </a:lnTo>
                  <a:lnTo>
                    <a:pt x="704" y="1102"/>
                  </a:lnTo>
                  <a:lnTo>
                    <a:pt x="676" y="1148"/>
                  </a:lnTo>
                  <a:lnTo>
                    <a:pt x="652" y="1193"/>
                  </a:lnTo>
                  <a:lnTo>
                    <a:pt x="630" y="1236"/>
                  </a:lnTo>
                  <a:lnTo>
                    <a:pt x="613" y="1277"/>
                  </a:lnTo>
                  <a:lnTo>
                    <a:pt x="599" y="1315"/>
                  </a:lnTo>
                  <a:lnTo>
                    <a:pt x="587" y="1351"/>
                  </a:lnTo>
                  <a:lnTo>
                    <a:pt x="581" y="1385"/>
                  </a:lnTo>
                  <a:lnTo>
                    <a:pt x="579" y="1415"/>
                  </a:lnTo>
                  <a:lnTo>
                    <a:pt x="580" y="1435"/>
                  </a:lnTo>
                  <a:lnTo>
                    <a:pt x="586" y="1451"/>
                  </a:lnTo>
                  <a:lnTo>
                    <a:pt x="594" y="1464"/>
                  </a:lnTo>
                  <a:lnTo>
                    <a:pt x="604" y="1474"/>
                  </a:lnTo>
                  <a:lnTo>
                    <a:pt x="615" y="1481"/>
                  </a:lnTo>
                  <a:lnTo>
                    <a:pt x="627" y="1487"/>
                  </a:lnTo>
                  <a:lnTo>
                    <a:pt x="639" y="1491"/>
                  </a:lnTo>
                  <a:lnTo>
                    <a:pt x="652" y="1493"/>
                  </a:lnTo>
                  <a:lnTo>
                    <a:pt x="663" y="1495"/>
                  </a:lnTo>
                  <a:lnTo>
                    <a:pt x="672" y="1495"/>
                  </a:lnTo>
                  <a:lnTo>
                    <a:pt x="679" y="1495"/>
                  </a:lnTo>
                  <a:lnTo>
                    <a:pt x="708" y="1495"/>
                  </a:lnTo>
                  <a:lnTo>
                    <a:pt x="738" y="1495"/>
                  </a:lnTo>
                  <a:lnTo>
                    <a:pt x="770" y="1496"/>
                  </a:lnTo>
                  <a:lnTo>
                    <a:pt x="804" y="1497"/>
                  </a:lnTo>
                  <a:lnTo>
                    <a:pt x="838" y="1498"/>
                  </a:lnTo>
                  <a:lnTo>
                    <a:pt x="873" y="1500"/>
                  </a:lnTo>
                  <a:lnTo>
                    <a:pt x="910" y="1503"/>
                  </a:lnTo>
                  <a:lnTo>
                    <a:pt x="946" y="1507"/>
                  </a:lnTo>
                  <a:lnTo>
                    <a:pt x="983" y="1512"/>
                  </a:lnTo>
                  <a:lnTo>
                    <a:pt x="1020" y="1518"/>
                  </a:lnTo>
                  <a:lnTo>
                    <a:pt x="1058" y="1526"/>
                  </a:lnTo>
                  <a:lnTo>
                    <a:pt x="1094" y="1535"/>
                  </a:lnTo>
                  <a:lnTo>
                    <a:pt x="1131" y="1547"/>
                  </a:lnTo>
                  <a:lnTo>
                    <a:pt x="1167" y="1560"/>
                  </a:lnTo>
                  <a:lnTo>
                    <a:pt x="1202" y="1574"/>
                  </a:lnTo>
                  <a:lnTo>
                    <a:pt x="1237" y="1591"/>
                  </a:lnTo>
                  <a:lnTo>
                    <a:pt x="1271" y="1611"/>
                  </a:lnTo>
                  <a:lnTo>
                    <a:pt x="1302" y="1632"/>
                  </a:lnTo>
                  <a:lnTo>
                    <a:pt x="1333" y="1657"/>
                  </a:lnTo>
                  <a:lnTo>
                    <a:pt x="1362" y="1684"/>
                  </a:lnTo>
                  <a:lnTo>
                    <a:pt x="1389" y="1714"/>
                  </a:lnTo>
                  <a:lnTo>
                    <a:pt x="1414" y="1746"/>
                  </a:lnTo>
                  <a:lnTo>
                    <a:pt x="1436" y="1782"/>
                  </a:lnTo>
                  <a:lnTo>
                    <a:pt x="1456" y="1822"/>
                  </a:lnTo>
                  <a:lnTo>
                    <a:pt x="1474" y="1863"/>
                  </a:lnTo>
                  <a:lnTo>
                    <a:pt x="1489" y="1910"/>
                  </a:lnTo>
                  <a:lnTo>
                    <a:pt x="1501" y="1959"/>
                  </a:lnTo>
                  <a:lnTo>
                    <a:pt x="1509" y="2013"/>
                  </a:lnTo>
                  <a:lnTo>
                    <a:pt x="1515" y="2071"/>
                  </a:lnTo>
                  <a:lnTo>
                    <a:pt x="1517" y="2132"/>
                  </a:lnTo>
                  <a:lnTo>
                    <a:pt x="1515" y="2180"/>
                  </a:lnTo>
                  <a:lnTo>
                    <a:pt x="1508" y="2229"/>
                  </a:lnTo>
                  <a:lnTo>
                    <a:pt x="1497" y="2279"/>
                  </a:lnTo>
                  <a:lnTo>
                    <a:pt x="1482" y="2328"/>
                  </a:lnTo>
                  <a:lnTo>
                    <a:pt x="1463" y="2376"/>
                  </a:lnTo>
                  <a:lnTo>
                    <a:pt x="1440" y="2424"/>
                  </a:lnTo>
                  <a:lnTo>
                    <a:pt x="1413" y="2470"/>
                  </a:lnTo>
                  <a:lnTo>
                    <a:pt x="1382" y="2515"/>
                  </a:lnTo>
                  <a:lnTo>
                    <a:pt x="1347" y="2559"/>
                  </a:lnTo>
                  <a:lnTo>
                    <a:pt x="1310" y="2601"/>
                  </a:lnTo>
                  <a:lnTo>
                    <a:pt x="1269" y="2640"/>
                  </a:lnTo>
                  <a:lnTo>
                    <a:pt x="1224" y="2676"/>
                  </a:lnTo>
                  <a:lnTo>
                    <a:pt x="1176" y="2710"/>
                  </a:lnTo>
                  <a:lnTo>
                    <a:pt x="1125" y="2739"/>
                  </a:lnTo>
                  <a:lnTo>
                    <a:pt x="1071" y="2766"/>
                  </a:lnTo>
                  <a:lnTo>
                    <a:pt x="1014" y="2788"/>
                  </a:lnTo>
                  <a:lnTo>
                    <a:pt x="954" y="2806"/>
                  </a:lnTo>
                  <a:lnTo>
                    <a:pt x="891" y="2819"/>
                  </a:lnTo>
                  <a:lnTo>
                    <a:pt x="826" y="2827"/>
                  </a:lnTo>
                  <a:lnTo>
                    <a:pt x="759" y="2830"/>
                  </a:lnTo>
                  <a:lnTo>
                    <a:pt x="692" y="2828"/>
                  </a:lnTo>
                  <a:lnTo>
                    <a:pt x="629" y="2821"/>
                  </a:lnTo>
                  <a:lnTo>
                    <a:pt x="570" y="2809"/>
                  </a:lnTo>
                  <a:lnTo>
                    <a:pt x="513" y="2793"/>
                  </a:lnTo>
                  <a:lnTo>
                    <a:pt x="459" y="2773"/>
                  </a:lnTo>
                  <a:lnTo>
                    <a:pt x="409" y="2750"/>
                  </a:lnTo>
                  <a:lnTo>
                    <a:pt x="361" y="2723"/>
                  </a:lnTo>
                  <a:lnTo>
                    <a:pt x="317" y="2692"/>
                  </a:lnTo>
                  <a:lnTo>
                    <a:pt x="275" y="2660"/>
                  </a:lnTo>
                  <a:lnTo>
                    <a:pt x="237" y="2624"/>
                  </a:lnTo>
                  <a:lnTo>
                    <a:pt x="202" y="2586"/>
                  </a:lnTo>
                  <a:lnTo>
                    <a:pt x="169" y="2546"/>
                  </a:lnTo>
                  <a:lnTo>
                    <a:pt x="140" y="2503"/>
                  </a:lnTo>
                  <a:lnTo>
                    <a:pt x="112" y="2459"/>
                  </a:lnTo>
                  <a:lnTo>
                    <a:pt x="89" y="2414"/>
                  </a:lnTo>
                  <a:lnTo>
                    <a:pt x="68" y="2368"/>
                  </a:lnTo>
                  <a:lnTo>
                    <a:pt x="50" y="2321"/>
                  </a:lnTo>
                  <a:lnTo>
                    <a:pt x="35" y="2273"/>
                  </a:lnTo>
                  <a:lnTo>
                    <a:pt x="22" y="2224"/>
                  </a:lnTo>
                  <a:lnTo>
                    <a:pt x="12" y="2176"/>
                  </a:lnTo>
                  <a:lnTo>
                    <a:pt x="6" y="2128"/>
                  </a:lnTo>
                  <a:lnTo>
                    <a:pt x="2" y="2080"/>
                  </a:lnTo>
                  <a:lnTo>
                    <a:pt x="0" y="2032"/>
                  </a:lnTo>
                  <a:lnTo>
                    <a:pt x="1" y="1980"/>
                  </a:lnTo>
                  <a:lnTo>
                    <a:pt x="5" y="1929"/>
                  </a:lnTo>
                  <a:lnTo>
                    <a:pt x="10" y="1876"/>
                  </a:lnTo>
                  <a:lnTo>
                    <a:pt x="18" y="1822"/>
                  </a:lnTo>
                  <a:lnTo>
                    <a:pt x="29" y="1767"/>
                  </a:lnTo>
                  <a:lnTo>
                    <a:pt x="43" y="1711"/>
                  </a:lnTo>
                  <a:lnTo>
                    <a:pt x="58" y="1654"/>
                  </a:lnTo>
                  <a:lnTo>
                    <a:pt x="77" y="1595"/>
                  </a:lnTo>
                  <a:lnTo>
                    <a:pt x="99" y="1536"/>
                  </a:lnTo>
                  <a:lnTo>
                    <a:pt x="124" y="1476"/>
                  </a:lnTo>
                  <a:lnTo>
                    <a:pt x="152" y="1415"/>
                  </a:lnTo>
                  <a:lnTo>
                    <a:pt x="183" y="1352"/>
                  </a:lnTo>
                  <a:lnTo>
                    <a:pt x="218" y="1288"/>
                  </a:lnTo>
                  <a:lnTo>
                    <a:pt x="257" y="1222"/>
                  </a:lnTo>
                  <a:lnTo>
                    <a:pt x="299" y="1154"/>
                  </a:lnTo>
                  <a:lnTo>
                    <a:pt x="344" y="1085"/>
                  </a:lnTo>
                  <a:lnTo>
                    <a:pt x="394" y="1014"/>
                  </a:lnTo>
                  <a:lnTo>
                    <a:pt x="447" y="942"/>
                  </a:lnTo>
                  <a:lnTo>
                    <a:pt x="504" y="866"/>
                  </a:lnTo>
                  <a:lnTo>
                    <a:pt x="565" y="790"/>
                  </a:lnTo>
                  <a:lnTo>
                    <a:pt x="630" y="711"/>
                  </a:lnTo>
                  <a:lnTo>
                    <a:pt x="700" y="631"/>
                  </a:lnTo>
                  <a:lnTo>
                    <a:pt x="774" y="547"/>
                  </a:lnTo>
                  <a:lnTo>
                    <a:pt x="853" y="463"/>
                  </a:lnTo>
                  <a:lnTo>
                    <a:pt x="936" y="375"/>
                  </a:lnTo>
                  <a:lnTo>
                    <a:pt x="1024" y="285"/>
                  </a:lnTo>
                  <a:lnTo>
                    <a:pt x="1117" y="193"/>
                  </a:lnTo>
                  <a:lnTo>
                    <a:pt x="1215" y="97"/>
                  </a:lnTo>
                  <a:lnTo>
                    <a:pt x="13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41">
              <a:extLst>
                <a:ext uri="{FF2B5EF4-FFF2-40B4-BE49-F238E27FC236}">
                  <a16:creationId xmlns:a16="http://schemas.microsoft.com/office/drawing/2014/main" id="{1BA14138-C3BE-ACD0-3B22-DFC5488C6618}"/>
                </a:ext>
              </a:extLst>
            </p:cNvPr>
            <p:cNvSpPr>
              <a:spLocks/>
            </p:cNvSpPr>
            <p:nvPr/>
          </p:nvSpPr>
          <p:spPr bwMode="gray">
            <a:xfrm>
              <a:off x="809076" y="1388026"/>
              <a:ext cx="259844" cy="484652"/>
            </a:xfrm>
            <a:custGeom>
              <a:avLst/>
              <a:gdLst>
                <a:gd name="T0" fmla="*/ 1471 w 1517"/>
                <a:gd name="T1" fmla="*/ 165 h 2830"/>
                <a:gd name="T2" fmla="*/ 1374 w 1517"/>
                <a:gd name="T3" fmla="*/ 265 h 2830"/>
                <a:gd name="T4" fmla="*/ 1256 w 1517"/>
                <a:gd name="T5" fmla="*/ 394 h 2830"/>
                <a:gd name="T6" fmla="*/ 1125 w 1517"/>
                <a:gd name="T7" fmla="*/ 540 h 2830"/>
                <a:gd name="T8" fmla="*/ 993 w 1517"/>
                <a:gd name="T9" fmla="*/ 700 h 2830"/>
                <a:gd name="T10" fmla="*/ 871 w 1517"/>
                <a:gd name="T11" fmla="*/ 864 h 2830"/>
                <a:gd name="T12" fmla="*/ 767 w 1517"/>
                <a:gd name="T13" fmla="*/ 1025 h 2830"/>
                <a:gd name="T14" fmla="*/ 689 w 1517"/>
                <a:gd name="T15" fmla="*/ 1158 h 2830"/>
                <a:gd name="T16" fmla="*/ 634 w 1517"/>
                <a:gd name="T17" fmla="*/ 1253 h 2830"/>
                <a:gd name="T18" fmla="*/ 603 w 1517"/>
                <a:gd name="T19" fmla="*/ 1319 h 2830"/>
                <a:gd name="T20" fmla="*/ 585 w 1517"/>
                <a:gd name="T21" fmla="*/ 1363 h 2830"/>
                <a:gd name="T22" fmla="*/ 579 w 1517"/>
                <a:gd name="T23" fmla="*/ 1393 h 2830"/>
                <a:gd name="T24" fmla="*/ 578 w 1517"/>
                <a:gd name="T25" fmla="*/ 1415 h 2830"/>
                <a:gd name="T26" fmla="*/ 591 w 1517"/>
                <a:gd name="T27" fmla="*/ 1464 h 2830"/>
                <a:gd name="T28" fmla="*/ 619 w 1517"/>
                <a:gd name="T29" fmla="*/ 1487 h 2830"/>
                <a:gd name="T30" fmla="*/ 655 w 1517"/>
                <a:gd name="T31" fmla="*/ 1495 h 2830"/>
                <a:gd name="T32" fmla="*/ 708 w 1517"/>
                <a:gd name="T33" fmla="*/ 1495 h 2830"/>
                <a:gd name="T34" fmla="*/ 804 w 1517"/>
                <a:gd name="T35" fmla="*/ 1497 h 2830"/>
                <a:gd name="T36" fmla="*/ 909 w 1517"/>
                <a:gd name="T37" fmla="*/ 1503 h 2830"/>
                <a:gd name="T38" fmla="*/ 1020 w 1517"/>
                <a:gd name="T39" fmla="*/ 1518 h 2830"/>
                <a:gd name="T40" fmla="*/ 1131 w 1517"/>
                <a:gd name="T41" fmla="*/ 1547 h 2830"/>
                <a:gd name="T42" fmla="*/ 1237 w 1517"/>
                <a:gd name="T43" fmla="*/ 1591 h 2830"/>
                <a:gd name="T44" fmla="*/ 1333 w 1517"/>
                <a:gd name="T45" fmla="*/ 1657 h 2830"/>
                <a:gd name="T46" fmla="*/ 1414 w 1517"/>
                <a:gd name="T47" fmla="*/ 1746 h 2830"/>
                <a:gd name="T48" fmla="*/ 1474 w 1517"/>
                <a:gd name="T49" fmla="*/ 1863 h 2830"/>
                <a:gd name="T50" fmla="*/ 1510 w 1517"/>
                <a:gd name="T51" fmla="*/ 2013 h 2830"/>
                <a:gd name="T52" fmla="*/ 1515 w 1517"/>
                <a:gd name="T53" fmla="*/ 2180 h 2830"/>
                <a:gd name="T54" fmla="*/ 1482 w 1517"/>
                <a:gd name="T55" fmla="*/ 2328 h 2830"/>
                <a:gd name="T56" fmla="*/ 1413 w 1517"/>
                <a:gd name="T57" fmla="*/ 2470 h 2830"/>
                <a:gd name="T58" fmla="*/ 1310 w 1517"/>
                <a:gd name="T59" fmla="*/ 2601 h 2830"/>
                <a:gd name="T60" fmla="*/ 1176 w 1517"/>
                <a:gd name="T61" fmla="*/ 2710 h 2830"/>
                <a:gd name="T62" fmla="*/ 1014 w 1517"/>
                <a:gd name="T63" fmla="*/ 2788 h 2830"/>
                <a:gd name="T64" fmla="*/ 826 w 1517"/>
                <a:gd name="T65" fmla="*/ 2827 h 2830"/>
                <a:gd name="T66" fmla="*/ 629 w 1517"/>
                <a:gd name="T67" fmla="*/ 2821 h 2830"/>
                <a:gd name="T68" fmla="*/ 459 w 1517"/>
                <a:gd name="T69" fmla="*/ 2773 h 2830"/>
                <a:gd name="T70" fmla="*/ 316 w 1517"/>
                <a:gd name="T71" fmla="*/ 2692 h 2830"/>
                <a:gd name="T72" fmla="*/ 201 w 1517"/>
                <a:gd name="T73" fmla="*/ 2586 h 2830"/>
                <a:gd name="T74" fmla="*/ 112 w 1517"/>
                <a:gd name="T75" fmla="*/ 2459 h 2830"/>
                <a:gd name="T76" fmla="*/ 50 w 1517"/>
                <a:gd name="T77" fmla="*/ 2321 h 2830"/>
                <a:gd name="T78" fmla="*/ 12 w 1517"/>
                <a:gd name="T79" fmla="*/ 2176 h 2830"/>
                <a:gd name="T80" fmla="*/ 0 w 1517"/>
                <a:gd name="T81" fmla="*/ 2032 h 2830"/>
                <a:gd name="T82" fmla="*/ 10 w 1517"/>
                <a:gd name="T83" fmla="*/ 1876 h 2830"/>
                <a:gd name="T84" fmla="*/ 42 w 1517"/>
                <a:gd name="T85" fmla="*/ 1711 h 2830"/>
                <a:gd name="T86" fmla="*/ 99 w 1517"/>
                <a:gd name="T87" fmla="*/ 1536 h 2830"/>
                <a:gd name="T88" fmla="*/ 184 w 1517"/>
                <a:gd name="T89" fmla="*/ 1352 h 2830"/>
                <a:gd name="T90" fmla="*/ 298 w 1517"/>
                <a:gd name="T91" fmla="*/ 1154 h 2830"/>
                <a:gd name="T92" fmla="*/ 446 w 1517"/>
                <a:gd name="T93" fmla="*/ 942 h 2830"/>
                <a:gd name="T94" fmla="*/ 630 w 1517"/>
                <a:gd name="T95" fmla="*/ 711 h 2830"/>
                <a:gd name="T96" fmla="*/ 853 w 1517"/>
                <a:gd name="T97" fmla="*/ 463 h 2830"/>
                <a:gd name="T98" fmla="*/ 1117 w 1517"/>
                <a:gd name="T99" fmla="*/ 193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17" h="2830">
                  <a:moveTo>
                    <a:pt x="1317" y="0"/>
                  </a:moveTo>
                  <a:lnTo>
                    <a:pt x="1496" y="139"/>
                  </a:lnTo>
                  <a:lnTo>
                    <a:pt x="1471" y="165"/>
                  </a:lnTo>
                  <a:lnTo>
                    <a:pt x="1441" y="195"/>
                  </a:lnTo>
                  <a:lnTo>
                    <a:pt x="1409" y="229"/>
                  </a:lnTo>
                  <a:lnTo>
                    <a:pt x="1374" y="265"/>
                  </a:lnTo>
                  <a:lnTo>
                    <a:pt x="1336" y="305"/>
                  </a:lnTo>
                  <a:lnTo>
                    <a:pt x="1296" y="348"/>
                  </a:lnTo>
                  <a:lnTo>
                    <a:pt x="1256" y="394"/>
                  </a:lnTo>
                  <a:lnTo>
                    <a:pt x="1213" y="440"/>
                  </a:lnTo>
                  <a:lnTo>
                    <a:pt x="1169" y="489"/>
                  </a:lnTo>
                  <a:lnTo>
                    <a:pt x="1125" y="540"/>
                  </a:lnTo>
                  <a:lnTo>
                    <a:pt x="1081" y="593"/>
                  </a:lnTo>
                  <a:lnTo>
                    <a:pt x="1037" y="646"/>
                  </a:lnTo>
                  <a:lnTo>
                    <a:pt x="993" y="700"/>
                  </a:lnTo>
                  <a:lnTo>
                    <a:pt x="952" y="754"/>
                  </a:lnTo>
                  <a:lnTo>
                    <a:pt x="910" y="809"/>
                  </a:lnTo>
                  <a:lnTo>
                    <a:pt x="871" y="864"/>
                  </a:lnTo>
                  <a:lnTo>
                    <a:pt x="833" y="918"/>
                  </a:lnTo>
                  <a:lnTo>
                    <a:pt x="799" y="972"/>
                  </a:lnTo>
                  <a:lnTo>
                    <a:pt x="767" y="1025"/>
                  </a:lnTo>
                  <a:lnTo>
                    <a:pt x="738" y="1076"/>
                  </a:lnTo>
                  <a:lnTo>
                    <a:pt x="712" y="1120"/>
                  </a:lnTo>
                  <a:lnTo>
                    <a:pt x="689" y="1158"/>
                  </a:lnTo>
                  <a:lnTo>
                    <a:pt x="668" y="1194"/>
                  </a:lnTo>
                  <a:lnTo>
                    <a:pt x="650" y="1226"/>
                  </a:lnTo>
                  <a:lnTo>
                    <a:pt x="634" y="1253"/>
                  </a:lnTo>
                  <a:lnTo>
                    <a:pt x="622" y="1279"/>
                  </a:lnTo>
                  <a:lnTo>
                    <a:pt x="611" y="1300"/>
                  </a:lnTo>
                  <a:lnTo>
                    <a:pt x="603" y="1319"/>
                  </a:lnTo>
                  <a:lnTo>
                    <a:pt x="596" y="1336"/>
                  </a:lnTo>
                  <a:lnTo>
                    <a:pt x="590" y="1350"/>
                  </a:lnTo>
                  <a:lnTo>
                    <a:pt x="585" y="1363"/>
                  </a:lnTo>
                  <a:lnTo>
                    <a:pt x="582" y="1374"/>
                  </a:lnTo>
                  <a:lnTo>
                    <a:pt x="580" y="1384"/>
                  </a:lnTo>
                  <a:lnTo>
                    <a:pt x="579" y="1393"/>
                  </a:lnTo>
                  <a:lnTo>
                    <a:pt x="579" y="1401"/>
                  </a:lnTo>
                  <a:lnTo>
                    <a:pt x="578" y="1408"/>
                  </a:lnTo>
                  <a:lnTo>
                    <a:pt x="578" y="1415"/>
                  </a:lnTo>
                  <a:lnTo>
                    <a:pt x="580" y="1435"/>
                  </a:lnTo>
                  <a:lnTo>
                    <a:pt x="584" y="1451"/>
                  </a:lnTo>
                  <a:lnTo>
                    <a:pt x="591" y="1464"/>
                  </a:lnTo>
                  <a:lnTo>
                    <a:pt x="599" y="1474"/>
                  </a:lnTo>
                  <a:lnTo>
                    <a:pt x="608" y="1481"/>
                  </a:lnTo>
                  <a:lnTo>
                    <a:pt x="619" y="1487"/>
                  </a:lnTo>
                  <a:lnTo>
                    <a:pt x="631" y="1491"/>
                  </a:lnTo>
                  <a:lnTo>
                    <a:pt x="643" y="1493"/>
                  </a:lnTo>
                  <a:lnTo>
                    <a:pt x="655" y="1495"/>
                  </a:lnTo>
                  <a:lnTo>
                    <a:pt x="667" y="1495"/>
                  </a:lnTo>
                  <a:lnTo>
                    <a:pt x="678" y="1495"/>
                  </a:lnTo>
                  <a:lnTo>
                    <a:pt x="708" y="1495"/>
                  </a:lnTo>
                  <a:lnTo>
                    <a:pt x="737" y="1495"/>
                  </a:lnTo>
                  <a:lnTo>
                    <a:pt x="770" y="1496"/>
                  </a:lnTo>
                  <a:lnTo>
                    <a:pt x="804" y="1497"/>
                  </a:lnTo>
                  <a:lnTo>
                    <a:pt x="837" y="1498"/>
                  </a:lnTo>
                  <a:lnTo>
                    <a:pt x="873" y="1500"/>
                  </a:lnTo>
                  <a:lnTo>
                    <a:pt x="909" y="1503"/>
                  </a:lnTo>
                  <a:lnTo>
                    <a:pt x="946" y="1507"/>
                  </a:lnTo>
                  <a:lnTo>
                    <a:pt x="983" y="1512"/>
                  </a:lnTo>
                  <a:lnTo>
                    <a:pt x="1020" y="1518"/>
                  </a:lnTo>
                  <a:lnTo>
                    <a:pt x="1058" y="1526"/>
                  </a:lnTo>
                  <a:lnTo>
                    <a:pt x="1094" y="1535"/>
                  </a:lnTo>
                  <a:lnTo>
                    <a:pt x="1131" y="1547"/>
                  </a:lnTo>
                  <a:lnTo>
                    <a:pt x="1167" y="1560"/>
                  </a:lnTo>
                  <a:lnTo>
                    <a:pt x="1203" y="1574"/>
                  </a:lnTo>
                  <a:lnTo>
                    <a:pt x="1237" y="1591"/>
                  </a:lnTo>
                  <a:lnTo>
                    <a:pt x="1270" y="1611"/>
                  </a:lnTo>
                  <a:lnTo>
                    <a:pt x="1303" y="1632"/>
                  </a:lnTo>
                  <a:lnTo>
                    <a:pt x="1333" y="1657"/>
                  </a:lnTo>
                  <a:lnTo>
                    <a:pt x="1362" y="1684"/>
                  </a:lnTo>
                  <a:lnTo>
                    <a:pt x="1388" y="1714"/>
                  </a:lnTo>
                  <a:lnTo>
                    <a:pt x="1414" y="1746"/>
                  </a:lnTo>
                  <a:lnTo>
                    <a:pt x="1436" y="1782"/>
                  </a:lnTo>
                  <a:lnTo>
                    <a:pt x="1457" y="1822"/>
                  </a:lnTo>
                  <a:lnTo>
                    <a:pt x="1474" y="1863"/>
                  </a:lnTo>
                  <a:lnTo>
                    <a:pt x="1489" y="1910"/>
                  </a:lnTo>
                  <a:lnTo>
                    <a:pt x="1500" y="1959"/>
                  </a:lnTo>
                  <a:lnTo>
                    <a:pt x="1510" y="2013"/>
                  </a:lnTo>
                  <a:lnTo>
                    <a:pt x="1515" y="2071"/>
                  </a:lnTo>
                  <a:lnTo>
                    <a:pt x="1517" y="2132"/>
                  </a:lnTo>
                  <a:lnTo>
                    <a:pt x="1515" y="2180"/>
                  </a:lnTo>
                  <a:lnTo>
                    <a:pt x="1508" y="2229"/>
                  </a:lnTo>
                  <a:lnTo>
                    <a:pt x="1497" y="2279"/>
                  </a:lnTo>
                  <a:lnTo>
                    <a:pt x="1482" y="2328"/>
                  </a:lnTo>
                  <a:lnTo>
                    <a:pt x="1463" y="2376"/>
                  </a:lnTo>
                  <a:lnTo>
                    <a:pt x="1439" y="2424"/>
                  </a:lnTo>
                  <a:lnTo>
                    <a:pt x="1413" y="2470"/>
                  </a:lnTo>
                  <a:lnTo>
                    <a:pt x="1382" y="2515"/>
                  </a:lnTo>
                  <a:lnTo>
                    <a:pt x="1347" y="2559"/>
                  </a:lnTo>
                  <a:lnTo>
                    <a:pt x="1310" y="2601"/>
                  </a:lnTo>
                  <a:lnTo>
                    <a:pt x="1268" y="2640"/>
                  </a:lnTo>
                  <a:lnTo>
                    <a:pt x="1224" y="2676"/>
                  </a:lnTo>
                  <a:lnTo>
                    <a:pt x="1176" y="2710"/>
                  </a:lnTo>
                  <a:lnTo>
                    <a:pt x="1125" y="2739"/>
                  </a:lnTo>
                  <a:lnTo>
                    <a:pt x="1070" y="2766"/>
                  </a:lnTo>
                  <a:lnTo>
                    <a:pt x="1014" y="2788"/>
                  </a:lnTo>
                  <a:lnTo>
                    <a:pt x="954" y="2806"/>
                  </a:lnTo>
                  <a:lnTo>
                    <a:pt x="891" y="2819"/>
                  </a:lnTo>
                  <a:lnTo>
                    <a:pt x="826" y="2827"/>
                  </a:lnTo>
                  <a:lnTo>
                    <a:pt x="758" y="2830"/>
                  </a:lnTo>
                  <a:lnTo>
                    <a:pt x="693" y="2828"/>
                  </a:lnTo>
                  <a:lnTo>
                    <a:pt x="629" y="2821"/>
                  </a:lnTo>
                  <a:lnTo>
                    <a:pt x="569" y="2809"/>
                  </a:lnTo>
                  <a:lnTo>
                    <a:pt x="513" y="2793"/>
                  </a:lnTo>
                  <a:lnTo>
                    <a:pt x="459" y="2773"/>
                  </a:lnTo>
                  <a:lnTo>
                    <a:pt x="409" y="2750"/>
                  </a:lnTo>
                  <a:lnTo>
                    <a:pt x="361" y="2723"/>
                  </a:lnTo>
                  <a:lnTo>
                    <a:pt x="316" y="2692"/>
                  </a:lnTo>
                  <a:lnTo>
                    <a:pt x="275" y="2660"/>
                  </a:lnTo>
                  <a:lnTo>
                    <a:pt x="237" y="2624"/>
                  </a:lnTo>
                  <a:lnTo>
                    <a:pt x="201" y="2586"/>
                  </a:lnTo>
                  <a:lnTo>
                    <a:pt x="168" y="2546"/>
                  </a:lnTo>
                  <a:lnTo>
                    <a:pt x="139" y="2503"/>
                  </a:lnTo>
                  <a:lnTo>
                    <a:pt x="112" y="2459"/>
                  </a:lnTo>
                  <a:lnTo>
                    <a:pt x="89" y="2414"/>
                  </a:lnTo>
                  <a:lnTo>
                    <a:pt x="67" y="2368"/>
                  </a:lnTo>
                  <a:lnTo>
                    <a:pt x="50" y="2321"/>
                  </a:lnTo>
                  <a:lnTo>
                    <a:pt x="35" y="2273"/>
                  </a:lnTo>
                  <a:lnTo>
                    <a:pt x="22" y="2224"/>
                  </a:lnTo>
                  <a:lnTo>
                    <a:pt x="12" y="2176"/>
                  </a:lnTo>
                  <a:lnTo>
                    <a:pt x="5" y="2128"/>
                  </a:lnTo>
                  <a:lnTo>
                    <a:pt x="1" y="2080"/>
                  </a:lnTo>
                  <a:lnTo>
                    <a:pt x="0" y="2032"/>
                  </a:lnTo>
                  <a:lnTo>
                    <a:pt x="1" y="1980"/>
                  </a:lnTo>
                  <a:lnTo>
                    <a:pt x="4" y="1929"/>
                  </a:lnTo>
                  <a:lnTo>
                    <a:pt x="10" y="1876"/>
                  </a:lnTo>
                  <a:lnTo>
                    <a:pt x="18" y="1822"/>
                  </a:lnTo>
                  <a:lnTo>
                    <a:pt x="29" y="1767"/>
                  </a:lnTo>
                  <a:lnTo>
                    <a:pt x="42" y="1711"/>
                  </a:lnTo>
                  <a:lnTo>
                    <a:pt x="58" y="1654"/>
                  </a:lnTo>
                  <a:lnTo>
                    <a:pt x="78" y="1595"/>
                  </a:lnTo>
                  <a:lnTo>
                    <a:pt x="99" y="1536"/>
                  </a:lnTo>
                  <a:lnTo>
                    <a:pt x="124" y="1476"/>
                  </a:lnTo>
                  <a:lnTo>
                    <a:pt x="152" y="1415"/>
                  </a:lnTo>
                  <a:lnTo>
                    <a:pt x="184" y="1352"/>
                  </a:lnTo>
                  <a:lnTo>
                    <a:pt x="218" y="1288"/>
                  </a:lnTo>
                  <a:lnTo>
                    <a:pt x="256" y="1222"/>
                  </a:lnTo>
                  <a:lnTo>
                    <a:pt x="298" y="1154"/>
                  </a:lnTo>
                  <a:lnTo>
                    <a:pt x="344" y="1085"/>
                  </a:lnTo>
                  <a:lnTo>
                    <a:pt x="393" y="1014"/>
                  </a:lnTo>
                  <a:lnTo>
                    <a:pt x="446" y="942"/>
                  </a:lnTo>
                  <a:lnTo>
                    <a:pt x="503" y="866"/>
                  </a:lnTo>
                  <a:lnTo>
                    <a:pt x="565" y="790"/>
                  </a:lnTo>
                  <a:lnTo>
                    <a:pt x="630" y="711"/>
                  </a:lnTo>
                  <a:lnTo>
                    <a:pt x="700" y="631"/>
                  </a:lnTo>
                  <a:lnTo>
                    <a:pt x="774" y="547"/>
                  </a:lnTo>
                  <a:lnTo>
                    <a:pt x="853" y="463"/>
                  </a:lnTo>
                  <a:lnTo>
                    <a:pt x="936" y="375"/>
                  </a:lnTo>
                  <a:lnTo>
                    <a:pt x="1024" y="285"/>
                  </a:lnTo>
                  <a:lnTo>
                    <a:pt x="1117" y="193"/>
                  </a:lnTo>
                  <a:lnTo>
                    <a:pt x="1215" y="97"/>
                  </a:lnTo>
                  <a:lnTo>
                    <a:pt x="13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3" name="Rectangle 42">
            <a:extLst>
              <a:ext uri="{FF2B5EF4-FFF2-40B4-BE49-F238E27FC236}">
                <a16:creationId xmlns:a16="http://schemas.microsoft.com/office/drawing/2014/main" id="{50322637-B8D8-5CC8-B255-F5E7875ACD59}"/>
              </a:ext>
            </a:extLst>
          </p:cNvPr>
          <p:cNvSpPr/>
          <p:nvPr/>
        </p:nvSpPr>
        <p:spPr bwMode="gray">
          <a:xfrm>
            <a:off x="1001844" y="3641660"/>
            <a:ext cx="4397112" cy="661720"/>
          </a:xfrm>
          <a:prstGeom prst="rect">
            <a:avLst/>
          </a:prstGeom>
        </p:spPr>
        <p:txBody>
          <a:bodyPr wrap="square" lIns="0" tIns="0" rIns="0" bIns="0">
            <a:spAutoFit/>
          </a:bodyPr>
          <a:lstStyle/>
          <a:p>
            <a:pPr>
              <a:spcBef>
                <a:spcPts val="0"/>
              </a:spcBef>
            </a:pPr>
            <a:r>
              <a:rPr lang="en-US" sz="9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As I watched the training unfold, I realized the topic areas were far too generic. Not a single leader was going to leave that training with actionable DEI solutions around the organization’s known employee success drivers."</a:t>
            </a:r>
          </a:p>
          <a:p>
            <a:pPr algn="r">
              <a:spcBef>
                <a:spcPts val="0"/>
              </a:spcBef>
            </a:pPr>
            <a:endParaRPr lang="en-US" sz="800" i="1" dirty="0">
              <a:solidFill>
                <a:schemeClr val="bg1"/>
              </a:solidFill>
            </a:endParaRPr>
          </a:p>
          <a:p>
            <a:pPr algn="r">
              <a:spcBef>
                <a:spcPts val="0"/>
              </a:spcBef>
            </a:pPr>
            <a:r>
              <a:rPr lang="en-US" sz="800" i="1" dirty="0">
                <a:solidFill>
                  <a:schemeClr val="bg1"/>
                </a:solidFill>
              </a:rPr>
              <a:t>-Chief Diversity Officer </a:t>
            </a:r>
          </a:p>
        </p:txBody>
      </p:sp>
      <p:sp>
        <p:nvSpPr>
          <p:cNvPr id="46" name="TextBox 45">
            <a:extLst>
              <a:ext uri="{FF2B5EF4-FFF2-40B4-BE49-F238E27FC236}">
                <a16:creationId xmlns:a16="http://schemas.microsoft.com/office/drawing/2014/main" id="{6D5869F5-DD1F-53F7-BB37-DDCF073D2CAD}"/>
              </a:ext>
            </a:extLst>
          </p:cNvPr>
          <p:cNvSpPr txBox="1"/>
          <p:nvPr/>
        </p:nvSpPr>
        <p:spPr bwMode="gray">
          <a:xfrm>
            <a:off x="4488705" y="1689108"/>
            <a:ext cx="1266437" cy="276999"/>
          </a:xfrm>
          <a:prstGeom prst="rect">
            <a:avLst/>
          </a:prstGeom>
          <a:noFill/>
        </p:spPr>
        <p:txBody>
          <a:bodyPr wrap="square" lIns="0" tIns="0" rIns="0" bIns="0" rtlCol="0">
            <a:spAutoFit/>
          </a:bodyPr>
          <a:lstStyle/>
          <a:p>
            <a:pPr>
              <a:spcBef>
                <a:spcPts val="500"/>
              </a:spcBef>
            </a:pPr>
            <a:r>
              <a:rPr lang="en-US" sz="900" dirty="0"/>
              <a:t>of employees report feeling “less than”</a:t>
            </a:r>
            <a:endParaRPr lang="en-US" sz="900" baseline="30000" dirty="0"/>
          </a:p>
        </p:txBody>
      </p:sp>
      <p:sp>
        <p:nvSpPr>
          <p:cNvPr id="47" name="TextBox 46">
            <a:extLst>
              <a:ext uri="{FF2B5EF4-FFF2-40B4-BE49-F238E27FC236}">
                <a16:creationId xmlns:a16="http://schemas.microsoft.com/office/drawing/2014/main" id="{A456F43D-70AE-E38E-B348-F1669E28B7D7}"/>
              </a:ext>
            </a:extLst>
          </p:cNvPr>
          <p:cNvSpPr txBox="1"/>
          <p:nvPr/>
        </p:nvSpPr>
        <p:spPr bwMode="gray">
          <a:xfrm>
            <a:off x="4488705" y="1379658"/>
            <a:ext cx="527388" cy="307777"/>
          </a:xfrm>
          <a:prstGeom prst="rect">
            <a:avLst/>
          </a:prstGeom>
          <a:noFill/>
        </p:spPr>
        <p:txBody>
          <a:bodyPr wrap="none" lIns="0" tIns="0" rIns="0" bIns="0" rtlCol="0">
            <a:spAutoFit/>
          </a:bodyPr>
          <a:lstStyle/>
          <a:p>
            <a:pPr>
              <a:spcBef>
                <a:spcPts val="500"/>
              </a:spcBef>
            </a:pPr>
            <a:r>
              <a:rPr lang="en-US" sz="2000" dirty="0">
                <a:solidFill>
                  <a:schemeClr val="accent4"/>
                </a:solidFill>
                <a:latin typeface="+mj-lt"/>
              </a:rPr>
              <a:t>47%</a:t>
            </a:r>
          </a:p>
        </p:txBody>
      </p:sp>
      <p:sp>
        <p:nvSpPr>
          <p:cNvPr id="48" name="TextBox 47">
            <a:extLst>
              <a:ext uri="{FF2B5EF4-FFF2-40B4-BE49-F238E27FC236}">
                <a16:creationId xmlns:a16="http://schemas.microsoft.com/office/drawing/2014/main" id="{A0D9DCD7-AEC8-FF43-3AF4-643B395D7779}"/>
              </a:ext>
            </a:extLst>
          </p:cNvPr>
          <p:cNvSpPr txBox="1"/>
          <p:nvPr/>
        </p:nvSpPr>
        <p:spPr bwMode="gray">
          <a:xfrm>
            <a:off x="4488704" y="2571050"/>
            <a:ext cx="1483925" cy="553998"/>
          </a:xfrm>
          <a:prstGeom prst="rect">
            <a:avLst/>
          </a:prstGeom>
          <a:noFill/>
        </p:spPr>
        <p:txBody>
          <a:bodyPr wrap="square" lIns="0" tIns="0" rIns="0" bIns="0" rtlCol="0">
            <a:spAutoFit/>
          </a:bodyPr>
          <a:lstStyle/>
          <a:p>
            <a:pPr>
              <a:spcBef>
                <a:spcPts val="500"/>
              </a:spcBef>
            </a:pPr>
            <a:r>
              <a:rPr lang="en-US" sz="900" dirty="0"/>
              <a:t>of employees say that leadership communicates effectively with those who are different</a:t>
            </a:r>
            <a:endParaRPr lang="en-US" sz="900" baseline="30000" dirty="0"/>
          </a:p>
        </p:txBody>
      </p:sp>
      <p:sp>
        <p:nvSpPr>
          <p:cNvPr id="49" name="TextBox 48">
            <a:extLst>
              <a:ext uri="{FF2B5EF4-FFF2-40B4-BE49-F238E27FC236}">
                <a16:creationId xmlns:a16="http://schemas.microsoft.com/office/drawing/2014/main" id="{42091082-4807-6388-4953-12D592AF5ECF}"/>
              </a:ext>
            </a:extLst>
          </p:cNvPr>
          <p:cNvSpPr txBox="1"/>
          <p:nvPr/>
        </p:nvSpPr>
        <p:spPr bwMode="gray">
          <a:xfrm>
            <a:off x="4488704" y="2263273"/>
            <a:ext cx="1158651" cy="307777"/>
          </a:xfrm>
          <a:prstGeom prst="rect">
            <a:avLst/>
          </a:prstGeom>
          <a:noFill/>
        </p:spPr>
        <p:txBody>
          <a:bodyPr wrap="none" lIns="0" tIns="0" rIns="0" bIns="0" rtlCol="0">
            <a:spAutoFit/>
          </a:bodyPr>
          <a:lstStyle/>
          <a:p>
            <a:pPr>
              <a:spcBef>
                <a:spcPts val="500"/>
              </a:spcBef>
            </a:pPr>
            <a:r>
              <a:rPr lang="en-US" sz="2000" dirty="0">
                <a:solidFill>
                  <a:schemeClr val="accent4"/>
                </a:solidFill>
                <a:latin typeface="+mj-lt"/>
              </a:rPr>
              <a:t>Only 20%</a:t>
            </a:r>
          </a:p>
        </p:txBody>
      </p:sp>
      <p:sp>
        <p:nvSpPr>
          <p:cNvPr id="11" name="Text Placeholder 10">
            <a:extLst>
              <a:ext uri="{FF2B5EF4-FFF2-40B4-BE49-F238E27FC236}">
                <a16:creationId xmlns:a16="http://schemas.microsoft.com/office/drawing/2014/main" id="{41031BBD-CDA9-DAA4-8A94-8C51897291BE}"/>
              </a:ext>
            </a:extLst>
          </p:cNvPr>
          <p:cNvSpPr>
            <a:spLocks noGrp="1"/>
          </p:cNvSpPr>
          <p:nvPr>
            <p:ph type="body" sz="quarter" idx="16"/>
          </p:nvPr>
        </p:nvSpPr>
        <p:spPr>
          <a:xfrm>
            <a:off x="280194" y="38227"/>
            <a:ext cx="3215512" cy="246221"/>
          </a:xfrm>
        </p:spPr>
        <p:txBody>
          <a:bodyPr/>
          <a:lstStyle/>
          <a:p>
            <a:r>
              <a:rPr lang="en-US"/>
              <a:t>The Current State of Long-Term Progress on Talent Objectives</a:t>
            </a:r>
            <a:endParaRPr lang="en-US" dirty="0"/>
          </a:p>
        </p:txBody>
      </p:sp>
    </p:spTree>
    <p:extLst>
      <p:ext uri="{BB962C8B-B14F-4D97-AF65-F5344CB8AC3E}">
        <p14:creationId xmlns:p14="http://schemas.microsoft.com/office/powerpoint/2010/main" val="3043806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121B84-28E4-1295-4D02-280BA2949134}"/>
              </a:ext>
            </a:extLst>
          </p:cNvPr>
          <p:cNvSpPr>
            <a:spLocks noGrp="1"/>
          </p:cNvSpPr>
          <p:nvPr>
            <p:ph type="title"/>
          </p:nvPr>
        </p:nvSpPr>
        <p:spPr/>
        <p:txBody>
          <a:bodyPr/>
          <a:lstStyle/>
          <a:p>
            <a:r>
              <a:rPr lang="en-US" dirty="0"/>
              <a:t>Why Are Talent Initiatives Consistently Failing?</a:t>
            </a:r>
          </a:p>
        </p:txBody>
      </p:sp>
      <p:sp>
        <p:nvSpPr>
          <p:cNvPr id="4" name="Text Placeholder 3">
            <a:extLst>
              <a:ext uri="{FF2B5EF4-FFF2-40B4-BE49-F238E27FC236}">
                <a16:creationId xmlns:a16="http://schemas.microsoft.com/office/drawing/2014/main" id="{66D42BFF-8FBB-F15C-0E06-BE4311AF7C3C}"/>
              </a:ext>
            </a:extLst>
          </p:cNvPr>
          <p:cNvSpPr>
            <a:spLocks noGrp="1"/>
          </p:cNvSpPr>
          <p:nvPr>
            <p:ph type="body" sz="quarter" idx="15"/>
          </p:nvPr>
        </p:nvSpPr>
        <p:spPr>
          <a:xfrm>
            <a:off x="280195" y="657732"/>
            <a:ext cx="5842794" cy="184666"/>
          </a:xfrm>
        </p:spPr>
        <p:txBody>
          <a:bodyPr/>
          <a:lstStyle/>
          <a:p>
            <a:r>
              <a:rPr lang="en-US" dirty="0"/>
              <a:t>Pressure to Act Swiftly Leaves Little or No Time for Listening to Employees</a:t>
            </a:r>
          </a:p>
        </p:txBody>
      </p:sp>
      <p:sp>
        <p:nvSpPr>
          <p:cNvPr id="7" name="Oval 6">
            <a:extLst>
              <a:ext uri="{FF2B5EF4-FFF2-40B4-BE49-F238E27FC236}">
                <a16:creationId xmlns:a16="http://schemas.microsoft.com/office/drawing/2014/main" id="{66FD2AF0-4F61-B57A-38B2-4C57D8156F2D}"/>
              </a:ext>
            </a:extLst>
          </p:cNvPr>
          <p:cNvSpPr/>
          <p:nvPr/>
        </p:nvSpPr>
        <p:spPr bwMode="gray">
          <a:xfrm>
            <a:off x="280195" y="1647141"/>
            <a:ext cx="1980086" cy="1980086"/>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Oval 7">
            <a:extLst>
              <a:ext uri="{FF2B5EF4-FFF2-40B4-BE49-F238E27FC236}">
                <a16:creationId xmlns:a16="http://schemas.microsoft.com/office/drawing/2014/main" id="{2E522AA1-05F1-C5CA-F505-2B4AF367C964}"/>
              </a:ext>
            </a:extLst>
          </p:cNvPr>
          <p:cNvSpPr/>
          <p:nvPr/>
        </p:nvSpPr>
        <p:spPr bwMode="gray">
          <a:xfrm>
            <a:off x="2541319" y="983670"/>
            <a:ext cx="855023" cy="855023"/>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Oval 8">
            <a:extLst>
              <a:ext uri="{FF2B5EF4-FFF2-40B4-BE49-F238E27FC236}">
                <a16:creationId xmlns:a16="http://schemas.microsoft.com/office/drawing/2014/main" id="{55A54773-EF07-D499-3DAB-E6D5F214948F}"/>
              </a:ext>
            </a:extLst>
          </p:cNvPr>
          <p:cNvSpPr/>
          <p:nvPr/>
        </p:nvSpPr>
        <p:spPr bwMode="gray">
          <a:xfrm>
            <a:off x="3092400" y="2227487"/>
            <a:ext cx="855023" cy="855023"/>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9007E881-7ADB-DE5E-CBAD-F2913C9F50DD}"/>
              </a:ext>
            </a:extLst>
          </p:cNvPr>
          <p:cNvSpPr/>
          <p:nvPr/>
        </p:nvSpPr>
        <p:spPr bwMode="gray">
          <a:xfrm>
            <a:off x="2541319" y="3471303"/>
            <a:ext cx="855023" cy="855023"/>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Text Placeholder 9">
            <a:extLst>
              <a:ext uri="{FF2B5EF4-FFF2-40B4-BE49-F238E27FC236}">
                <a16:creationId xmlns:a16="http://schemas.microsoft.com/office/drawing/2014/main" id="{E888284C-8140-5B38-DCBA-64B96EF47C01}"/>
              </a:ext>
            </a:extLst>
          </p:cNvPr>
          <p:cNvSpPr txBox="1">
            <a:spLocks/>
          </p:cNvSpPr>
          <p:nvPr/>
        </p:nvSpPr>
        <p:spPr bwMode="gray">
          <a:xfrm>
            <a:off x="3519911" y="1083142"/>
            <a:ext cx="2206843" cy="479618"/>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buNone/>
            </a:pPr>
            <a:r>
              <a:rPr lang="en-US" b="1" dirty="0"/>
              <a:t>“House on Fire” Issues </a:t>
            </a:r>
          </a:p>
          <a:p>
            <a:pPr marL="0" indent="0">
              <a:buNone/>
            </a:pPr>
            <a:r>
              <a:rPr lang="en-US" dirty="0"/>
              <a:t>Societal issues, news cycles, consumer pressures, etc. </a:t>
            </a:r>
          </a:p>
        </p:txBody>
      </p:sp>
      <p:sp>
        <p:nvSpPr>
          <p:cNvPr id="12" name="Oval 11">
            <a:extLst>
              <a:ext uri="{FF2B5EF4-FFF2-40B4-BE49-F238E27FC236}">
                <a16:creationId xmlns:a16="http://schemas.microsoft.com/office/drawing/2014/main" id="{3D56927F-7D59-7120-A414-1B33ED867C53}"/>
              </a:ext>
            </a:extLst>
          </p:cNvPr>
          <p:cNvSpPr/>
          <p:nvPr/>
        </p:nvSpPr>
        <p:spPr bwMode="gray">
          <a:xfrm>
            <a:off x="2603070" y="1045421"/>
            <a:ext cx="731520" cy="7315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13" name="Straight Connector 12">
            <a:extLst>
              <a:ext uri="{FF2B5EF4-FFF2-40B4-BE49-F238E27FC236}">
                <a16:creationId xmlns:a16="http://schemas.microsoft.com/office/drawing/2014/main" id="{71D76108-FFF2-CACA-30E1-F4A436600FC1}"/>
              </a:ext>
            </a:extLst>
          </p:cNvPr>
          <p:cNvCxnSpPr>
            <a:stCxn id="7" idx="7"/>
            <a:endCxn id="8" idx="2"/>
          </p:cNvCxnSpPr>
          <p:nvPr/>
        </p:nvCxnSpPr>
        <p:spPr bwMode="gray">
          <a:xfrm flipV="1">
            <a:off x="1970304" y="1411182"/>
            <a:ext cx="571015" cy="525936"/>
          </a:xfrm>
          <a:prstGeom prst="line">
            <a:avLst/>
          </a:prstGeom>
          <a:ln w="22225" cap="rnd">
            <a:solidFill>
              <a:schemeClr val="accent5"/>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46344AC-0733-76D4-E2A5-421A16418AA8}"/>
              </a:ext>
            </a:extLst>
          </p:cNvPr>
          <p:cNvCxnSpPr>
            <a:stCxn id="7" idx="5"/>
            <a:endCxn id="10" idx="2"/>
          </p:cNvCxnSpPr>
          <p:nvPr/>
        </p:nvCxnSpPr>
        <p:spPr bwMode="gray">
          <a:xfrm>
            <a:off x="1970304" y="3337250"/>
            <a:ext cx="571015" cy="561565"/>
          </a:xfrm>
          <a:prstGeom prst="line">
            <a:avLst/>
          </a:prstGeom>
          <a:ln w="22225" cap="rnd">
            <a:solidFill>
              <a:schemeClr val="accent5"/>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DA692DA-54DA-7382-2CE1-41F8DCC683EA}"/>
              </a:ext>
            </a:extLst>
          </p:cNvPr>
          <p:cNvCxnSpPr>
            <a:stCxn id="7" idx="6"/>
            <a:endCxn id="9" idx="2"/>
          </p:cNvCxnSpPr>
          <p:nvPr/>
        </p:nvCxnSpPr>
        <p:spPr bwMode="gray">
          <a:xfrm>
            <a:off x="2260281" y="2637184"/>
            <a:ext cx="832119" cy="17815"/>
          </a:xfrm>
          <a:prstGeom prst="line">
            <a:avLst/>
          </a:prstGeom>
          <a:ln w="22225" cap="rnd">
            <a:solidFill>
              <a:schemeClr val="accent5"/>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7E56671B-EAB5-1A76-EA74-9DC8B45C5BB9}"/>
              </a:ext>
            </a:extLst>
          </p:cNvPr>
          <p:cNvSpPr/>
          <p:nvPr/>
        </p:nvSpPr>
        <p:spPr bwMode="gray">
          <a:xfrm>
            <a:off x="3154151" y="2289238"/>
            <a:ext cx="731520" cy="7315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Oval 16">
            <a:extLst>
              <a:ext uri="{FF2B5EF4-FFF2-40B4-BE49-F238E27FC236}">
                <a16:creationId xmlns:a16="http://schemas.microsoft.com/office/drawing/2014/main" id="{6DFE9AFB-395A-5DE6-7F61-8C9BDCB1CBB0}"/>
              </a:ext>
            </a:extLst>
          </p:cNvPr>
          <p:cNvSpPr/>
          <p:nvPr/>
        </p:nvSpPr>
        <p:spPr bwMode="gray">
          <a:xfrm>
            <a:off x="2603070" y="3533054"/>
            <a:ext cx="731520" cy="7315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8" name="Text Placeholder 9">
            <a:extLst>
              <a:ext uri="{FF2B5EF4-FFF2-40B4-BE49-F238E27FC236}">
                <a16:creationId xmlns:a16="http://schemas.microsoft.com/office/drawing/2014/main" id="{41F1748A-9E1E-042D-3B75-C4D2F2212973}"/>
              </a:ext>
            </a:extLst>
          </p:cNvPr>
          <p:cNvSpPr txBox="1">
            <a:spLocks/>
          </p:cNvSpPr>
          <p:nvPr/>
        </p:nvSpPr>
        <p:spPr bwMode="gray">
          <a:xfrm>
            <a:off x="4078051" y="2345939"/>
            <a:ext cx="2206843" cy="479618"/>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buNone/>
            </a:pPr>
            <a:r>
              <a:rPr lang="en-US" b="1" dirty="0"/>
              <a:t>Aiming To Be Legally Compliant </a:t>
            </a:r>
          </a:p>
          <a:p>
            <a:pPr marL="0" indent="0">
              <a:buNone/>
            </a:pPr>
            <a:r>
              <a:rPr lang="en-US" dirty="0"/>
              <a:t>Fear of being sued, laws and regulations, etc. </a:t>
            </a:r>
          </a:p>
        </p:txBody>
      </p:sp>
      <p:sp>
        <p:nvSpPr>
          <p:cNvPr id="19" name="Text Placeholder 9">
            <a:extLst>
              <a:ext uri="{FF2B5EF4-FFF2-40B4-BE49-F238E27FC236}">
                <a16:creationId xmlns:a16="http://schemas.microsoft.com/office/drawing/2014/main" id="{3C04F036-5899-5BEE-D346-C65597216754}"/>
              </a:ext>
            </a:extLst>
          </p:cNvPr>
          <p:cNvSpPr txBox="1">
            <a:spLocks/>
          </p:cNvSpPr>
          <p:nvPr/>
        </p:nvSpPr>
        <p:spPr bwMode="gray">
          <a:xfrm>
            <a:off x="3519910" y="3589755"/>
            <a:ext cx="2206843" cy="618118"/>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buNone/>
            </a:pPr>
            <a:r>
              <a:rPr lang="en-US" b="1" dirty="0"/>
              <a:t>Problems Presenting in Your Data</a:t>
            </a:r>
          </a:p>
          <a:p>
            <a:pPr marL="0" indent="0">
              <a:buNone/>
            </a:pPr>
            <a:r>
              <a:rPr lang="en-US" dirty="0"/>
              <a:t>Guesswork initiatives to solve for high attrition, low retention, disengagement, etc. </a:t>
            </a:r>
          </a:p>
        </p:txBody>
      </p:sp>
      <p:pic>
        <p:nvPicPr>
          <p:cNvPr id="20" name="Picture 19">
            <a:extLst>
              <a:ext uri="{FF2B5EF4-FFF2-40B4-BE49-F238E27FC236}">
                <a16:creationId xmlns:a16="http://schemas.microsoft.com/office/drawing/2014/main" id="{00E80B29-CD14-D60E-ACD4-4B7AF94F9559}"/>
              </a:ext>
              <a:ext uri="{C183D7F6-B498-43B3-948B-1728B52AA6E4}">
                <adec:decorative xmlns:adec="http://schemas.microsoft.com/office/drawing/2017/decorative" val="1"/>
              </a:ext>
            </a:extLst>
          </p:cNvPr>
          <p:cNvPicPr>
            <a:picLocks noChangeAspect="1"/>
          </p:cNvPicPr>
          <p:nvPr/>
        </p:nvPicPr>
        <p:blipFill>
          <a:blip r:embed="rId3">
            <a:lum bright="70000" contrast="-70000"/>
          </a:blip>
          <a:srcRect/>
          <a:stretch/>
        </p:blipFill>
        <p:spPr>
          <a:xfrm>
            <a:off x="2785950" y="1243541"/>
            <a:ext cx="365760" cy="335280"/>
          </a:xfrm>
          <a:prstGeom prst="rect">
            <a:avLst/>
          </a:prstGeom>
        </p:spPr>
      </p:pic>
      <p:pic>
        <p:nvPicPr>
          <p:cNvPr id="21" name="Picture 20">
            <a:extLst>
              <a:ext uri="{FF2B5EF4-FFF2-40B4-BE49-F238E27FC236}">
                <a16:creationId xmlns:a16="http://schemas.microsoft.com/office/drawing/2014/main" id="{5420024E-A43E-1522-0481-AFA5268C8567}"/>
              </a:ext>
              <a:ext uri="{C183D7F6-B498-43B3-948B-1728B52AA6E4}">
                <adec:decorative xmlns:adec="http://schemas.microsoft.com/office/drawing/2017/decorative" val="1"/>
              </a:ext>
            </a:extLst>
          </p:cNvPr>
          <p:cNvPicPr>
            <a:picLocks noChangeAspect="1"/>
          </p:cNvPicPr>
          <p:nvPr/>
        </p:nvPicPr>
        <p:blipFill>
          <a:blip r:embed="rId4">
            <a:lum bright="70000" contrast="-70000"/>
          </a:blip>
          <a:srcRect/>
          <a:stretch/>
        </p:blipFill>
        <p:spPr>
          <a:xfrm>
            <a:off x="2791030" y="3715934"/>
            <a:ext cx="355600" cy="365760"/>
          </a:xfrm>
          <a:prstGeom prst="rect">
            <a:avLst/>
          </a:prstGeom>
        </p:spPr>
      </p:pic>
      <p:pic>
        <p:nvPicPr>
          <p:cNvPr id="22" name="Picture 21">
            <a:extLst>
              <a:ext uri="{FF2B5EF4-FFF2-40B4-BE49-F238E27FC236}">
                <a16:creationId xmlns:a16="http://schemas.microsoft.com/office/drawing/2014/main" id="{C1420F92-7A65-6990-9C95-09BE7C130083}"/>
              </a:ext>
              <a:ext uri="{C183D7F6-B498-43B3-948B-1728B52AA6E4}">
                <adec:decorative xmlns:adec="http://schemas.microsoft.com/office/drawing/2017/decorative" val="1"/>
              </a:ext>
            </a:extLst>
          </p:cNvPr>
          <p:cNvPicPr>
            <a:picLocks noChangeAspect="1"/>
          </p:cNvPicPr>
          <p:nvPr/>
        </p:nvPicPr>
        <p:blipFill>
          <a:blip r:embed="rId5">
            <a:lum bright="70000" contrast="-70000"/>
          </a:blip>
          <a:srcRect/>
          <a:stretch/>
        </p:blipFill>
        <p:spPr>
          <a:xfrm>
            <a:off x="3362515" y="2519463"/>
            <a:ext cx="314792" cy="271071"/>
          </a:xfrm>
          <a:prstGeom prst="rect">
            <a:avLst/>
          </a:prstGeom>
        </p:spPr>
      </p:pic>
      <p:sp>
        <p:nvSpPr>
          <p:cNvPr id="23" name="Text Placeholder 9">
            <a:extLst>
              <a:ext uri="{FF2B5EF4-FFF2-40B4-BE49-F238E27FC236}">
                <a16:creationId xmlns:a16="http://schemas.microsoft.com/office/drawing/2014/main" id="{4899AEFB-2CE8-777B-8180-FF735F3EF6D7}"/>
              </a:ext>
            </a:extLst>
          </p:cNvPr>
          <p:cNvSpPr txBox="1">
            <a:spLocks/>
          </p:cNvSpPr>
          <p:nvPr/>
        </p:nvSpPr>
        <p:spPr bwMode="gray">
          <a:xfrm>
            <a:off x="600988" y="2776556"/>
            <a:ext cx="1310945" cy="369332"/>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lgn="ctr">
              <a:buNone/>
            </a:pPr>
            <a:r>
              <a:rPr lang="en-US" sz="1200" dirty="0"/>
              <a:t>HR Professionals or Fire Fighters?</a:t>
            </a:r>
          </a:p>
        </p:txBody>
      </p:sp>
      <p:pic>
        <p:nvPicPr>
          <p:cNvPr id="25" name="Picture 24" descr="Icon&#10;&#10;Description automatically generated">
            <a:extLst>
              <a:ext uri="{FF2B5EF4-FFF2-40B4-BE49-F238E27FC236}">
                <a16:creationId xmlns:a16="http://schemas.microsoft.com/office/drawing/2014/main" id="{81BD3C0D-393B-73A0-780E-81D72166B278}"/>
              </a:ext>
            </a:extLst>
          </p:cNvPr>
          <p:cNvPicPr>
            <a:picLocks noChangeAspect="1"/>
          </p:cNvPicPr>
          <p:nvPr/>
        </p:nvPicPr>
        <p:blipFill>
          <a:blip r:embed="rId6"/>
          <a:stretch>
            <a:fillRect/>
          </a:stretch>
        </p:blipFill>
        <p:spPr>
          <a:xfrm>
            <a:off x="949275" y="1911621"/>
            <a:ext cx="614371" cy="762667"/>
          </a:xfrm>
          <a:prstGeom prst="rect">
            <a:avLst/>
          </a:prstGeom>
        </p:spPr>
      </p:pic>
      <p:sp>
        <p:nvSpPr>
          <p:cNvPr id="28" name="Text Placeholder 27">
            <a:extLst>
              <a:ext uri="{FF2B5EF4-FFF2-40B4-BE49-F238E27FC236}">
                <a16:creationId xmlns:a16="http://schemas.microsoft.com/office/drawing/2014/main" id="{1BC1294C-DC83-CCF6-0E13-29BE458B6C35}"/>
              </a:ext>
            </a:extLst>
          </p:cNvPr>
          <p:cNvSpPr>
            <a:spLocks noGrp="1"/>
          </p:cNvSpPr>
          <p:nvPr>
            <p:ph type="body" sz="quarter" idx="16"/>
          </p:nvPr>
        </p:nvSpPr>
        <p:spPr>
          <a:xfrm>
            <a:off x="280193" y="38227"/>
            <a:ext cx="3263481" cy="246221"/>
          </a:xfrm>
        </p:spPr>
        <p:txBody>
          <a:bodyPr/>
          <a:lstStyle/>
          <a:p>
            <a:r>
              <a:rPr lang="en-US" dirty="0"/>
              <a:t>The Current State of Long-Term Progress on Talent Objectives</a:t>
            </a:r>
          </a:p>
        </p:txBody>
      </p:sp>
    </p:spTree>
    <p:extLst>
      <p:ext uri="{BB962C8B-B14F-4D97-AF65-F5344CB8AC3E}">
        <p14:creationId xmlns:p14="http://schemas.microsoft.com/office/powerpoint/2010/main" val="4125333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412BE-03EC-262C-365C-D1FFBE668BC4}"/>
              </a:ext>
            </a:extLst>
          </p:cNvPr>
          <p:cNvSpPr>
            <a:spLocks noGrp="1"/>
          </p:cNvSpPr>
          <p:nvPr>
            <p:ph type="title"/>
          </p:nvPr>
        </p:nvSpPr>
        <p:spPr>
          <a:xfrm>
            <a:off x="4965469" y="0"/>
            <a:ext cx="893377" cy="335667"/>
          </a:xfrm>
        </p:spPr>
        <p:txBody>
          <a:bodyPr/>
          <a:lstStyle/>
          <a:p>
            <a:r>
              <a:rPr lang="en-US" dirty="0"/>
              <a:t>roadmap</a:t>
            </a:r>
          </a:p>
        </p:txBody>
      </p:sp>
      <p:sp>
        <p:nvSpPr>
          <p:cNvPr id="3" name="Text Placeholder 2">
            <a:extLst>
              <a:ext uri="{FF2B5EF4-FFF2-40B4-BE49-F238E27FC236}">
                <a16:creationId xmlns:a16="http://schemas.microsoft.com/office/drawing/2014/main" id="{FEBB6319-868C-9642-4ED1-1CD4FC1A3DEE}"/>
              </a:ext>
            </a:extLst>
          </p:cNvPr>
          <p:cNvSpPr>
            <a:spLocks noGrp="1"/>
          </p:cNvSpPr>
          <p:nvPr>
            <p:ph type="body" sz="quarter" idx="25"/>
          </p:nvPr>
        </p:nvSpPr>
        <p:spPr>
          <a:xfrm>
            <a:off x="863781" y="1561444"/>
            <a:ext cx="274320" cy="276999"/>
          </a:xfrm>
        </p:spPr>
        <p:txBody>
          <a:bodyPr/>
          <a:lstStyle/>
          <a:p>
            <a:r>
              <a:rPr lang="en-US" dirty="0"/>
              <a:t>1</a:t>
            </a:r>
          </a:p>
        </p:txBody>
      </p:sp>
      <p:sp>
        <p:nvSpPr>
          <p:cNvPr id="4" name="Text Placeholder 3">
            <a:extLst>
              <a:ext uri="{FF2B5EF4-FFF2-40B4-BE49-F238E27FC236}">
                <a16:creationId xmlns:a16="http://schemas.microsoft.com/office/drawing/2014/main" id="{6A445B24-CD55-14A7-695E-77555BA7B34F}"/>
              </a:ext>
            </a:extLst>
          </p:cNvPr>
          <p:cNvSpPr>
            <a:spLocks noGrp="1"/>
          </p:cNvSpPr>
          <p:nvPr>
            <p:ph type="body" sz="quarter" idx="13"/>
          </p:nvPr>
        </p:nvSpPr>
        <p:spPr>
          <a:xfrm>
            <a:off x="1363151" y="1625054"/>
            <a:ext cx="3749041" cy="138499"/>
          </a:xfrm>
        </p:spPr>
        <p:txBody>
          <a:bodyPr/>
          <a:lstStyle/>
          <a:p>
            <a:r>
              <a:rPr lang="en-US" sz="900" dirty="0">
                <a:latin typeface="+mn-lt"/>
              </a:rPr>
              <a:t>The Current State of Long-Term Progress on Talent Objectives</a:t>
            </a:r>
          </a:p>
        </p:txBody>
      </p:sp>
      <p:sp>
        <p:nvSpPr>
          <p:cNvPr id="5" name="Text Placeholder 4">
            <a:extLst>
              <a:ext uri="{FF2B5EF4-FFF2-40B4-BE49-F238E27FC236}">
                <a16:creationId xmlns:a16="http://schemas.microsoft.com/office/drawing/2014/main" id="{93FF46F3-C9A4-90FA-8E7E-6843948CD109}"/>
              </a:ext>
            </a:extLst>
          </p:cNvPr>
          <p:cNvSpPr>
            <a:spLocks noGrp="1"/>
          </p:cNvSpPr>
          <p:nvPr>
            <p:ph type="body" sz="quarter" idx="17"/>
          </p:nvPr>
        </p:nvSpPr>
        <p:spPr>
          <a:xfrm>
            <a:off x="863781" y="2143494"/>
            <a:ext cx="274320" cy="276999"/>
          </a:xfrm>
        </p:spPr>
        <p:txBody>
          <a:bodyPr/>
          <a:lstStyle/>
          <a:p>
            <a:r>
              <a:rPr lang="en-US" dirty="0"/>
              <a:t>2</a:t>
            </a:r>
          </a:p>
        </p:txBody>
      </p:sp>
      <p:sp>
        <p:nvSpPr>
          <p:cNvPr id="6" name="Text Placeholder 5">
            <a:extLst>
              <a:ext uri="{FF2B5EF4-FFF2-40B4-BE49-F238E27FC236}">
                <a16:creationId xmlns:a16="http://schemas.microsoft.com/office/drawing/2014/main" id="{9DC68220-B5B4-6A62-6400-C3ED7816D8DE}"/>
              </a:ext>
            </a:extLst>
          </p:cNvPr>
          <p:cNvSpPr>
            <a:spLocks noGrp="1"/>
          </p:cNvSpPr>
          <p:nvPr>
            <p:ph type="body" sz="quarter" idx="18"/>
          </p:nvPr>
        </p:nvSpPr>
        <p:spPr>
          <a:xfrm>
            <a:off x="1363152" y="2035772"/>
            <a:ext cx="3602317" cy="492443"/>
          </a:xfrm>
        </p:spPr>
        <p:txBody>
          <a:bodyPr/>
          <a:lstStyle/>
          <a:p>
            <a:r>
              <a:rPr lang="en-US" sz="1600" dirty="0">
                <a:latin typeface="+mj-lt"/>
              </a:rPr>
              <a:t>Moving From a Selective to an Informed Talent Strategy</a:t>
            </a:r>
          </a:p>
        </p:txBody>
      </p:sp>
      <p:sp>
        <p:nvSpPr>
          <p:cNvPr id="7" name="Text Placeholder 6">
            <a:extLst>
              <a:ext uri="{FF2B5EF4-FFF2-40B4-BE49-F238E27FC236}">
                <a16:creationId xmlns:a16="http://schemas.microsoft.com/office/drawing/2014/main" id="{011A68C4-5E4C-3748-6D07-67A4A88DDF77}"/>
              </a:ext>
            </a:extLst>
          </p:cNvPr>
          <p:cNvSpPr>
            <a:spLocks noGrp="1"/>
          </p:cNvSpPr>
          <p:nvPr>
            <p:ph type="body" sz="quarter" idx="19"/>
          </p:nvPr>
        </p:nvSpPr>
        <p:spPr>
          <a:xfrm>
            <a:off x="863781" y="2725544"/>
            <a:ext cx="274320" cy="276999"/>
          </a:xfrm>
        </p:spPr>
        <p:txBody>
          <a:bodyPr/>
          <a:lstStyle/>
          <a:p>
            <a:r>
              <a:rPr lang="en-US" dirty="0"/>
              <a:t>3</a:t>
            </a:r>
          </a:p>
        </p:txBody>
      </p:sp>
      <p:sp>
        <p:nvSpPr>
          <p:cNvPr id="8" name="Text Placeholder 7">
            <a:extLst>
              <a:ext uri="{FF2B5EF4-FFF2-40B4-BE49-F238E27FC236}">
                <a16:creationId xmlns:a16="http://schemas.microsoft.com/office/drawing/2014/main" id="{90F2DDF1-5984-DB0D-3ED3-C8B8A3279D65}"/>
              </a:ext>
            </a:extLst>
          </p:cNvPr>
          <p:cNvSpPr>
            <a:spLocks noGrp="1"/>
          </p:cNvSpPr>
          <p:nvPr>
            <p:ph type="body" sz="quarter" idx="20"/>
          </p:nvPr>
        </p:nvSpPr>
        <p:spPr>
          <a:xfrm>
            <a:off x="1363152" y="2794794"/>
            <a:ext cx="3749040" cy="138499"/>
          </a:xfrm>
        </p:spPr>
        <p:txBody>
          <a:bodyPr/>
          <a:lstStyle/>
          <a:p>
            <a:r>
              <a:rPr lang="en-US" dirty="0"/>
              <a:t>A New Approach to Employee Listening</a:t>
            </a:r>
          </a:p>
        </p:txBody>
      </p:sp>
    </p:spTree>
    <p:extLst>
      <p:ext uri="{BB962C8B-B14F-4D97-AF65-F5344CB8AC3E}">
        <p14:creationId xmlns:p14="http://schemas.microsoft.com/office/powerpoint/2010/main" val="297700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58CC36-DED8-DAFB-637C-FA109C8FDCCB}"/>
              </a:ext>
            </a:extLst>
          </p:cNvPr>
          <p:cNvSpPr>
            <a:spLocks noGrp="1"/>
          </p:cNvSpPr>
          <p:nvPr>
            <p:ph type="title"/>
          </p:nvPr>
        </p:nvSpPr>
        <p:spPr>
          <a:xfrm>
            <a:off x="280194" y="322871"/>
            <a:ext cx="5838819" cy="249299"/>
          </a:xfrm>
        </p:spPr>
        <p:txBody>
          <a:bodyPr/>
          <a:lstStyle/>
          <a:p>
            <a:r>
              <a:rPr lang="en-US" dirty="0"/>
              <a:t>Employee Listening is Key to Data Collection</a:t>
            </a:r>
          </a:p>
        </p:txBody>
      </p:sp>
      <p:sp>
        <p:nvSpPr>
          <p:cNvPr id="2" name="Text Placeholder 1">
            <a:extLst>
              <a:ext uri="{FF2B5EF4-FFF2-40B4-BE49-F238E27FC236}">
                <a16:creationId xmlns:a16="http://schemas.microsoft.com/office/drawing/2014/main" id="{E671BE5F-4D18-D841-9301-7A33829E1C11}"/>
              </a:ext>
            </a:extLst>
          </p:cNvPr>
          <p:cNvSpPr>
            <a:spLocks noGrp="1"/>
          </p:cNvSpPr>
          <p:nvPr>
            <p:ph type="body" sz="quarter" idx="16"/>
          </p:nvPr>
        </p:nvSpPr>
        <p:spPr>
          <a:xfrm>
            <a:off x="280193" y="99782"/>
            <a:ext cx="3541873" cy="123111"/>
          </a:xfrm>
        </p:spPr>
        <p:txBody>
          <a:bodyPr/>
          <a:lstStyle/>
          <a:p>
            <a:r>
              <a:rPr lang="en-US" dirty="0"/>
              <a:t>Moving From a Selective to Informed Talent Strategy</a:t>
            </a:r>
          </a:p>
        </p:txBody>
      </p:sp>
      <p:sp>
        <p:nvSpPr>
          <p:cNvPr id="4" name="Arrow: Pentagon 1">
            <a:extLst>
              <a:ext uri="{FF2B5EF4-FFF2-40B4-BE49-F238E27FC236}">
                <a16:creationId xmlns:a16="http://schemas.microsoft.com/office/drawing/2014/main" id="{4CBFA3B1-4F90-6B79-C336-17B6DCCB93DC}"/>
              </a:ext>
            </a:extLst>
          </p:cNvPr>
          <p:cNvSpPr/>
          <p:nvPr/>
        </p:nvSpPr>
        <p:spPr bwMode="gray">
          <a:xfrm>
            <a:off x="3779265" y="1425970"/>
            <a:ext cx="452103" cy="484632"/>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Rectangle 4">
            <a:extLst>
              <a:ext uri="{FF2B5EF4-FFF2-40B4-BE49-F238E27FC236}">
                <a16:creationId xmlns:a16="http://schemas.microsoft.com/office/drawing/2014/main" id="{C8FDA1F7-7A78-08A8-D6E6-0963286DCB89}"/>
              </a:ext>
            </a:extLst>
          </p:cNvPr>
          <p:cNvSpPr/>
          <p:nvPr/>
        </p:nvSpPr>
        <p:spPr bwMode="gray">
          <a:xfrm>
            <a:off x="447516" y="1674590"/>
            <a:ext cx="1439101" cy="692497"/>
          </a:xfrm>
          <a:prstGeom prst="rect">
            <a:avLst/>
          </a:prstGeom>
        </p:spPr>
        <p:txBody>
          <a:bodyPr wrap="square" lIns="0" tIns="0" rIns="0" bIns="0">
            <a:spAutoFit/>
          </a:bodyPr>
          <a:lstStyle/>
          <a:p>
            <a:pPr marL="0" indent="0">
              <a:buNone/>
            </a:pPr>
            <a:r>
              <a:rPr lang="en-US" sz="900" i="1" dirty="0"/>
              <a:t>Reactively</a:t>
            </a:r>
            <a:r>
              <a:rPr lang="en-US" sz="900" dirty="0"/>
              <a:t> offering programs and initiatives without developing an informed strategy to drive meaningful change</a:t>
            </a:r>
          </a:p>
        </p:txBody>
      </p:sp>
      <p:sp>
        <p:nvSpPr>
          <p:cNvPr id="6" name="Text Placeholder 9">
            <a:extLst>
              <a:ext uri="{FF2B5EF4-FFF2-40B4-BE49-F238E27FC236}">
                <a16:creationId xmlns:a16="http://schemas.microsoft.com/office/drawing/2014/main" id="{104A1B1B-D9E7-D2BD-EC8E-F2BF97C80946}"/>
              </a:ext>
            </a:extLst>
          </p:cNvPr>
          <p:cNvSpPr>
            <a:spLocks noGrp="1"/>
          </p:cNvSpPr>
          <p:nvPr/>
        </p:nvSpPr>
        <p:spPr bwMode="gray">
          <a:xfrm>
            <a:off x="4540671" y="1372456"/>
            <a:ext cx="1211370" cy="138499"/>
          </a:xfrm>
          <a:prstGeom prst="rect">
            <a:avLst/>
          </a:prstGeom>
        </p:spPr>
        <p:txBody>
          <a:bodyPr vert="horz" wrap="square" lIns="0" tIns="0" rIns="0" bIns="0" rtlCol="0">
            <a:spAutoFit/>
          </a:bodyPr>
          <a:lstStyle>
            <a:lvl1pPr marL="114300" indent="-114300" algn="l" defTabSz="640080" rtl="0" eaLnBrk="1" latinLnBrk="0" hangingPunct="1">
              <a:spcBef>
                <a:spcPts val="300"/>
              </a:spcBef>
              <a:buFont typeface="Arial" pitchFamily="34" charset="0"/>
              <a:buChar char="•"/>
              <a:defRPr sz="900" kern="1200" baseline="0">
                <a:solidFill>
                  <a:schemeClr val="tx1"/>
                </a:solidFill>
                <a:latin typeface="+mn-lt"/>
                <a:ea typeface="+mn-ea"/>
                <a:cs typeface="+mn-cs"/>
              </a:defRPr>
            </a:lvl1pPr>
            <a:lvl2pPr marL="228600" indent="-114300" algn="l" defTabSz="640080" rtl="0" eaLnBrk="1" latinLnBrk="0" hangingPunct="1">
              <a:spcBef>
                <a:spcPts val="300"/>
              </a:spcBef>
              <a:buFont typeface="Arial"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300"/>
              </a:spcBef>
              <a:buFont typeface="Arial"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300"/>
              </a:spcBef>
              <a:buFont typeface="Arial"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300"/>
              </a:spcBef>
              <a:buFont typeface="Arial" pitchFamily="34" charset="0"/>
              <a:buChar char="•"/>
              <a:defRPr sz="900" kern="1200" baseline="0">
                <a:solidFill>
                  <a:schemeClr val="tx1"/>
                </a:solidFill>
                <a:latin typeface="+mn-lt"/>
                <a:ea typeface="+mn-ea"/>
                <a:cs typeface="+mn-cs"/>
              </a:defRPr>
            </a:lvl5pPr>
            <a:lvl6pPr marL="176022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08026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40030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72034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9pPr>
          </a:lstStyle>
          <a:p>
            <a:pPr marL="0" indent="0" algn="ctr">
              <a:spcBef>
                <a:spcPts val="500"/>
              </a:spcBef>
              <a:buNone/>
            </a:pPr>
            <a:r>
              <a:rPr lang="en-US" b="1" dirty="0"/>
              <a:t>Informed Strategy</a:t>
            </a:r>
          </a:p>
        </p:txBody>
      </p:sp>
      <p:sp>
        <p:nvSpPr>
          <p:cNvPr id="7" name="Oval 6">
            <a:extLst>
              <a:ext uri="{FF2B5EF4-FFF2-40B4-BE49-F238E27FC236}">
                <a16:creationId xmlns:a16="http://schemas.microsoft.com/office/drawing/2014/main" id="{7D314988-ECB7-F67A-24D2-30A9FAD4C627}"/>
              </a:ext>
            </a:extLst>
          </p:cNvPr>
          <p:cNvSpPr/>
          <p:nvPr/>
        </p:nvSpPr>
        <p:spPr bwMode="gray">
          <a:xfrm>
            <a:off x="620174" y="1032723"/>
            <a:ext cx="81867" cy="818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763E4BE5-ECA4-DE68-A831-ADAE60EBB69E}"/>
              </a:ext>
            </a:extLst>
          </p:cNvPr>
          <p:cNvSpPr/>
          <p:nvPr/>
        </p:nvSpPr>
        <p:spPr bwMode="gray">
          <a:xfrm>
            <a:off x="832994" y="1032723"/>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Oval 8">
            <a:extLst>
              <a:ext uri="{FF2B5EF4-FFF2-40B4-BE49-F238E27FC236}">
                <a16:creationId xmlns:a16="http://schemas.microsoft.com/office/drawing/2014/main" id="{D56A4B6A-3DA0-466B-D6ED-8481858975C5}"/>
              </a:ext>
            </a:extLst>
          </p:cNvPr>
          <p:cNvSpPr/>
          <p:nvPr/>
        </p:nvSpPr>
        <p:spPr bwMode="gray">
          <a:xfrm>
            <a:off x="1045814" y="1032723"/>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EFD7300E-A64B-ACF6-EDB5-A4C4B93A50FD}"/>
              </a:ext>
            </a:extLst>
          </p:cNvPr>
          <p:cNvSpPr/>
          <p:nvPr/>
        </p:nvSpPr>
        <p:spPr bwMode="gray">
          <a:xfrm>
            <a:off x="1152224" y="1032723"/>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B8999AC3-A942-D391-7676-09587C727CB3}"/>
              </a:ext>
            </a:extLst>
          </p:cNvPr>
          <p:cNvSpPr/>
          <p:nvPr/>
        </p:nvSpPr>
        <p:spPr bwMode="gray">
          <a:xfrm>
            <a:off x="1365044" y="1032723"/>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Oval 16">
            <a:extLst>
              <a:ext uri="{FF2B5EF4-FFF2-40B4-BE49-F238E27FC236}">
                <a16:creationId xmlns:a16="http://schemas.microsoft.com/office/drawing/2014/main" id="{C03A01C3-8A04-13F2-4E3E-D765881333AB}"/>
              </a:ext>
            </a:extLst>
          </p:cNvPr>
          <p:cNvSpPr/>
          <p:nvPr/>
        </p:nvSpPr>
        <p:spPr bwMode="gray">
          <a:xfrm>
            <a:off x="1471454" y="1032723"/>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00E567-26D0-31CD-ADD8-2070271DCE8F}"/>
              </a:ext>
            </a:extLst>
          </p:cNvPr>
          <p:cNvSpPr/>
          <p:nvPr/>
        </p:nvSpPr>
        <p:spPr bwMode="gray">
          <a:xfrm>
            <a:off x="620174" y="1136198"/>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Oval 18">
            <a:extLst>
              <a:ext uri="{FF2B5EF4-FFF2-40B4-BE49-F238E27FC236}">
                <a16:creationId xmlns:a16="http://schemas.microsoft.com/office/drawing/2014/main" id="{F90005E7-707C-5E97-C07B-4037E493D3DD}"/>
              </a:ext>
            </a:extLst>
          </p:cNvPr>
          <p:cNvSpPr/>
          <p:nvPr/>
        </p:nvSpPr>
        <p:spPr bwMode="gray">
          <a:xfrm>
            <a:off x="832994" y="1136198"/>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Oval 22">
            <a:extLst>
              <a:ext uri="{FF2B5EF4-FFF2-40B4-BE49-F238E27FC236}">
                <a16:creationId xmlns:a16="http://schemas.microsoft.com/office/drawing/2014/main" id="{AE2F0A1C-532C-0AA0-18A3-A60D2B236B44}"/>
              </a:ext>
            </a:extLst>
          </p:cNvPr>
          <p:cNvSpPr/>
          <p:nvPr/>
        </p:nvSpPr>
        <p:spPr bwMode="gray">
          <a:xfrm>
            <a:off x="1365044" y="1136198"/>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Oval 23">
            <a:extLst>
              <a:ext uri="{FF2B5EF4-FFF2-40B4-BE49-F238E27FC236}">
                <a16:creationId xmlns:a16="http://schemas.microsoft.com/office/drawing/2014/main" id="{E13C55AF-4E09-CF80-E7F1-FF9AB95EBA9E}"/>
              </a:ext>
            </a:extLst>
          </p:cNvPr>
          <p:cNvSpPr/>
          <p:nvPr/>
        </p:nvSpPr>
        <p:spPr bwMode="gray">
          <a:xfrm>
            <a:off x="1584395" y="1136198"/>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Oval 24">
            <a:extLst>
              <a:ext uri="{FF2B5EF4-FFF2-40B4-BE49-F238E27FC236}">
                <a16:creationId xmlns:a16="http://schemas.microsoft.com/office/drawing/2014/main" id="{63D1E6AC-87CB-232F-9D39-051D4859E60D}"/>
              </a:ext>
            </a:extLst>
          </p:cNvPr>
          <p:cNvSpPr/>
          <p:nvPr/>
        </p:nvSpPr>
        <p:spPr bwMode="gray">
          <a:xfrm>
            <a:off x="939404" y="1136198"/>
            <a:ext cx="81867" cy="818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395E527-A93C-D7C1-EEC5-2D5069889FAB}"/>
              </a:ext>
            </a:extLst>
          </p:cNvPr>
          <p:cNvSpPr/>
          <p:nvPr/>
        </p:nvSpPr>
        <p:spPr bwMode="gray">
          <a:xfrm>
            <a:off x="513764" y="1136198"/>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2C947F61-BAC0-5A8A-E808-0782BA92166D}"/>
              </a:ext>
            </a:extLst>
          </p:cNvPr>
          <p:cNvSpPr/>
          <p:nvPr/>
        </p:nvSpPr>
        <p:spPr bwMode="gray">
          <a:xfrm>
            <a:off x="1258634" y="1136198"/>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FEA52738-B68C-FA9A-BBF5-BA94BDEBEA31}"/>
              </a:ext>
            </a:extLst>
          </p:cNvPr>
          <p:cNvSpPr/>
          <p:nvPr/>
        </p:nvSpPr>
        <p:spPr bwMode="gray">
          <a:xfrm>
            <a:off x="832994" y="1239673"/>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3CAE81AC-0A0C-0FAE-F931-A19589FA0640}"/>
              </a:ext>
            </a:extLst>
          </p:cNvPr>
          <p:cNvSpPr/>
          <p:nvPr/>
        </p:nvSpPr>
        <p:spPr bwMode="gray">
          <a:xfrm>
            <a:off x="1045814" y="1239673"/>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Oval 31">
            <a:extLst>
              <a:ext uri="{FF2B5EF4-FFF2-40B4-BE49-F238E27FC236}">
                <a16:creationId xmlns:a16="http://schemas.microsoft.com/office/drawing/2014/main" id="{A81EE9D6-2AAD-BCBD-F91E-5A233ACC1325}"/>
              </a:ext>
            </a:extLst>
          </p:cNvPr>
          <p:cNvSpPr/>
          <p:nvPr/>
        </p:nvSpPr>
        <p:spPr bwMode="gray">
          <a:xfrm>
            <a:off x="1152224" y="1239673"/>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6EB8977C-DFA2-162C-57E9-A5CAFCE7E1BE}"/>
              </a:ext>
            </a:extLst>
          </p:cNvPr>
          <p:cNvSpPr/>
          <p:nvPr/>
        </p:nvSpPr>
        <p:spPr bwMode="gray">
          <a:xfrm>
            <a:off x="726584" y="1239673"/>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2438A082-6D7A-C04A-9EA7-457DD1E46F34}"/>
              </a:ext>
            </a:extLst>
          </p:cNvPr>
          <p:cNvSpPr/>
          <p:nvPr/>
        </p:nvSpPr>
        <p:spPr bwMode="gray">
          <a:xfrm>
            <a:off x="1584395" y="1239673"/>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FDE23066-A65B-1CB7-1BCF-8315A96747E1}"/>
              </a:ext>
            </a:extLst>
          </p:cNvPr>
          <p:cNvSpPr/>
          <p:nvPr/>
        </p:nvSpPr>
        <p:spPr bwMode="gray">
          <a:xfrm>
            <a:off x="513764" y="1239673"/>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Oval 37">
            <a:extLst>
              <a:ext uri="{FF2B5EF4-FFF2-40B4-BE49-F238E27FC236}">
                <a16:creationId xmlns:a16="http://schemas.microsoft.com/office/drawing/2014/main" id="{FF27374D-6677-321A-FF36-0389F2A68B4B}"/>
              </a:ext>
            </a:extLst>
          </p:cNvPr>
          <p:cNvSpPr/>
          <p:nvPr/>
        </p:nvSpPr>
        <p:spPr bwMode="gray">
          <a:xfrm>
            <a:off x="1258634" y="1239673"/>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Oval 38">
            <a:extLst>
              <a:ext uri="{FF2B5EF4-FFF2-40B4-BE49-F238E27FC236}">
                <a16:creationId xmlns:a16="http://schemas.microsoft.com/office/drawing/2014/main" id="{7D24FCF2-A74E-0337-4BC0-9668799D6995}"/>
              </a:ext>
            </a:extLst>
          </p:cNvPr>
          <p:cNvSpPr/>
          <p:nvPr/>
        </p:nvSpPr>
        <p:spPr bwMode="gray">
          <a:xfrm>
            <a:off x="1471454" y="1239673"/>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Oval 39">
            <a:extLst>
              <a:ext uri="{FF2B5EF4-FFF2-40B4-BE49-F238E27FC236}">
                <a16:creationId xmlns:a16="http://schemas.microsoft.com/office/drawing/2014/main" id="{D6535933-B128-BDD7-BAB8-74A0BDBE093D}"/>
              </a:ext>
            </a:extLst>
          </p:cNvPr>
          <p:cNvSpPr/>
          <p:nvPr/>
        </p:nvSpPr>
        <p:spPr bwMode="gray">
          <a:xfrm>
            <a:off x="4614306" y="1136198"/>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ADBE803-C61F-575B-EE63-450CF5A44588}"/>
              </a:ext>
            </a:extLst>
          </p:cNvPr>
          <p:cNvSpPr/>
          <p:nvPr/>
        </p:nvSpPr>
        <p:spPr bwMode="gray">
          <a:xfrm>
            <a:off x="4827126" y="1136198"/>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11966066-692A-4703-1376-9CD415E0B4CE}"/>
              </a:ext>
            </a:extLst>
          </p:cNvPr>
          <p:cNvSpPr/>
          <p:nvPr/>
        </p:nvSpPr>
        <p:spPr bwMode="gray">
          <a:xfrm>
            <a:off x="5146356" y="1136198"/>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7EEF9548-5171-E96E-89AB-E33CC33BDC2D}"/>
              </a:ext>
            </a:extLst>
          </p:cNvPr>
          <p:cNvSpPr/>
          <p:nvPr/>
        </p:nvSpPr>
        <p:spPr bwMode="gray">
          <a:xfrm>
            <a:off x="5571996" y="1136198"/>
            <a:ext cx="81867" cy="818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9FB1281C-AA27-C0B1-DC42-21C07415908A}"/>
              </a:ext>
            </a:extLst>
          </p:cNvPr>
          <p:cNvSpPr/>
          <p:nvPr/>
        </p:nvSpPr>
        <p:spPr bwMode="gray">
          <a:xfrm>
            <a:off x="4933536" y="1136198"/>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86670CF7-88AD-EAE2-DF2C-5D029F836D59}"/>
              </a:ext>
            </a:extLst>
          </p:cNvPr>
          <p:cNvSpPr/>
          <p:nvPr/>
        </p:nvSpPr>
        <p:spPr bwMode="gray">
          <a:xfrm>
            <a:off x="4507896" y="1136198"/>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991BA63C-4E02-5A2D-AF8E-A373E424361A}"/>
              </a:ext>
            </a:extLst>
          </p:cNvPr>
          <p:cNvSpPr/>
          <p:nvPr/>
        </p:nvSpPr>
        <p:spPr bwMode="gray">
          <a:xfrm>
            <a:off x="5252766" y="1136198"/>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E38EA5D8-0D7B-4FD8-DE14-9A8183305817}"/>
              </a:ext>
            </a:extLst>
          </p:cNvPr>
          <p:cNvSpPr/>
          <p:nvPr/>
        </p:nvSpPr>
        <p:spPr bwMode="gray">
          <a:xfrm>
            <a:off x="5465586" y="1136198"/>
            <a:ext cx="81867" cy="818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984C0C4E-89E6-03E2-FB6A-FE3DDB884784}"/>
              </a:ext>
            </a:extLst>
          </p:cNvPr>
          <p:cNvSpPr/>
          <p:nvPr/>
        </p:nvSpPr>
        <p:spPr bwMode="gray">
          <a:xfrm>
            <a:off x="4614306" y="1239673"/>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A665BCD8-241C-E917-12E8-AAC24DCECD58}"/>
              </a:ext>
            </a:extLst>
          </p:cNvPr>
          <p:cNvSpPr/>
          <p:nvPr/>
        </p:nvSpPr>
        <p:spPr bwMode="gray">
          <a:xfrm>
            <a:off x="4827126" y="1239673"/>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4B1DAF6A-3B26-8A95-79D6-E0C6315B58DC}"/>
              </a:ext>
            </a:extLst>
          </p:cNvPr>
          <p:cNvSpPr/>
          <p:nvPr/>
        </p:nvSpPr>
        <p:spPr bwMode="gray">
          <a:xfrm>
            <a:off x="5146356" y="1239673"/>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9FAA78D7-C835-550E-923D-BB7BA73EA3A2}"/>
              </a:ext>
            </a:extLst>
          </p:cNvPr>
          <p:cNvSpPr/>
          <p:nvPr/>
        </p:nvSpPr>
        <p:spPr bwMode="gray">
          <a:xfrm>
            <a:off x="5571996" y="1239673"/>
            <a:ext cx="81867" cy="818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FBC78034-6A0C-D99D-F372-10960B8C4B93}"/>
              </a:ext>
            </a:extLst>
          </p:cNvPr>
          <p:cNvSpPr/>
          <p:nvPr/>
        </p:nvSpPr>
        <p:spPr bwMode="gray">
          <a:xfrm>
            <a:off x="4933536" y="1239673"/>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D35846ED-60E5-BE2C-E282-C0C98745B3E6}"/>
              </a:ext>
            </a:extLst>
          </p:cNvPr>
          <p:cNvSpPr/>
          <p:nvPr/>
        </p:nvSpPr>
        <p:spPr bwMode="gray">
          <a:xfrm>
            <a:off x="4507896" y="1239673"/>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5A96A26-6AC8-9619-6E10-4E2E9463F996}"/>
              </a:ext>
            </a:extLst>
          </p:cNvPr>
          <p:cNvSpPr/>
          <p:nvPr/>
        </p:nvSpPr>
        <p:spPr bwMode="gray">
          <a:xfrm>
            <a:off x="5252766" y="1239673"/>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55CC9282-967D-8247-7406-23B9BEAAF863}"/>
              </a:ext>
            </a:extLst>
          </p:cNvPr>
          <p:cNvSpPr/>
          <p:nvPr/>
        </p:nvSpPr>
        <p:spPr bwMode="gray">
          <a:xfrm>
            <a:off x="5465586" y="1239673"/>
            <a:ext cx="81867" cy="818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 Placeholder 9">
            <a:extLst>
              <a:ext uri="{FF2B5EF4-FFF2-40B4-BE49-F238E27FC236}">
                <a16:creationId xmlns:a16="http://schemas.microsoft.com/office/drawing/2014/main" id="{70213F22-D44D-E308-9E6F-F44D642A712C}"/>
              </a:ext>
            </a:extLst>
          </p:cNvPr>
          <p:cNvSpPr>
            <a:spLocks noGrp="1"/>
          </p:cNvSpPr>
          <p:nvPr/>
        </p:nvSpPr>
        <p:spPr bwMode="gray">
          <a:xfrm>
            <a:off x="403712" y="1374944"/>
            <a:ext cx="1366070" cy="138499"/>
          </a:xfrm>
          <a:prstGeom prst="rect">
            <a:avLst/>
          </a:prstGeom>
        </p:spPr>
        <p:txBody>
          <a:bodyPr vert="horz" wrap="square" lIns="0" tIns="0" rIns="0" bIns="0" rtlCol="0">
            <a:spAutoFit/>
          </a:bodyPr>
          <a:lstStyle>
            <a:lvl1pPr marL="114300" indent="-114300" algn="l" defTabSz="640080" rtl="0" eaLnBrk="1" latinLnBrk="0" hangingPunct="1">
              <a:spcBef>
                <a:spcPts val="300"/>
              </a:spcBef>
              <a:buFont typeface="Arial" pitchFamily="34" charset="0"/>
              <a:buChar char="•"/>
              <a:defRPr sz="900" kern="1200" baseline="0">
                <a:solidFill>
                  <a:schemeClr val="tx1"/>
                </a:solidFill>
                <a:latin typeface="+mn-lt"/>
                <a:ea typeface="+mn-ea"/>
                <a:cs typeface="+mn-cs"/>
              </a:defRPr>
            </a:lvl1pPr>
            <a:lvl2pPr marL="228600" indent="-114300" algn="l" defTabSz="640080" rtl="0" eaLnBrk="1" latinLnBrk="0" hangingPunct="1">
              <a:spcBef>
                <a:spcPts val="300"/>
              </a:spcBef>
              <a:buFont typeface="Arial"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300"/>
              </a:spcBef>
              <a:buFont typeface="Arial"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300"/>
              </a:spcBef>
              <a:buFont typeface="Arial"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300"/>
              </a:spcBef>
              <a:buFont typeface="Arial" pitchFamily="34" charset="0"/>
              <a:buChar char="•"/>
              <a:defRPr sz="900" kern="1200" baseline="0">
                <a:solidFill>
                  <a:schemeClr val="tx1"/>
                </a:solidFill>
                <a:latin typeface="+mn-lt"/>
                <a:ea typeface="+mn-ea"/>
                <a:cs typeface="+mn-cs"/>
              </a:defRPr>
            </a:lvl5pPr>
            <a:lvl6pPr marL="176022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08026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40030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720340" indent="-160020" algn="l" defTabSz="640080" rtl="0" eaLnBrk="1" latinLnBrk="0" hangingPunct="1">
              <a:spcBef>
                <a:spcPct val="20000"/>
              </a:spcBef>
              <a:buFont typeface="Arial" pitchFamily="34" charset="0"/>
              <a:buChar char="•"/>
              <a:defRPr sz="1400" kern="1200">
                <a:solidFill>
                  <a:schemeClr val="tx1"/>
                </a:solidFill>
                <a:latin typeface="+mn-lt"/>
                <a:ea typeface="+mn-ea"/>
                <a:cs typeface="+mn-cs"/>
              </a:defRPr>
            </a:lvl9pPr>
          </a:lstStyle>
          <a:p>
            <a:pPr marL="0" indent="0" algn="ctr">
              <a:spcBef>
                <a:spcPts val="500"/>
              </a:spcBef>
              <a:buNone/>
            </a:pPr>
            <a:r>
              <a:rPr lang="en-US" b="1" dirty="0"/>
              <a:t>Selective Strategy</a:t>
            </a:r>
          </a:p>
        </p:txBody>
      </p:sp>
      <p:sp>
        <p:nvSpPr>
          <p:cNvPr id="57" name="Rectangle 56">
            <a:extLst>
              <a:ext uri="{FF2B5EF4-FFF2-40B4-BE49-F238E27FC236}">
                <a16:creationId xmlns:a16="http://schemas.microsoft.com/office/drawing/2014/main" id="{473B19CF-B1F9-1AF3-F7B1-C39B21170E39}"/>
              </a:ext>
            </a:extLst>
          </p:cNvPr>
          <p:cNvSpPr/>
          <p:nvPr/>
        </p:nvSpPr>
        <p:spPr bwMode="gray">
          <a:xfrm>
            <a:off x="4507896" y="1672102"/>
            <a:ext cx="1585326" cy="692497"/>
          </a:xfrm>
          <a:prstGeom prst="rect">
            <a:avLst/>
          </a:prstGeom>
        </p:spPr>
        <p:txBody>
          <a:bodyPr wrap="square" lIns="0" tIns="0" rIns="0" bIns="0">
            <a:spAutoFit/>
          </a:bodyPr>
          <a:lstStyle/>
          <a:p>
            <a:pPr marL="0" indent="0">
              <a:buNone/>
            </a:pPr>
            <a:r>
              <a:rPr lang="en-US" sz="900" i="1" dirty="0">
                <a:effectLst/>
                <a:latin typeface="Verdana" panose="020B0604030504040204" pitchFamily="34" charset="0"/>
                <a:ea typeface="Verdana" panose="020B0604030504040204" pitchFamily="34" charset="0"/>
                <a:cs typeface="Times New Roman" panose="02020603050405020304" pitchFamily="18" charset="0"/>
              </a:rPr>
              <a:t>Proactively</a:t>
            </a:r>
            <a:r>
              <a:rPr lang="en-US" sz="900" dirty="0">
                <a:effectLst/>
                <a:latin typeface="Verdana" panose="020B0604030504040204" pitchFamily="34" charset="0"/>
                <a:ea typeface="Verdana" panose="020B0604030504040204" pitchFamily="34" charset="0"/>
                <a:cs typeface="Times New Roman" panose="02020603050405020304" pitchFamily="18" charset="0"/>
              </a:rPr>
              <a:t> targeting efforts to meaningfully enhance employees’ experience and well-being through </a:t>
            </a:r>
            <a:r>
              <a:rPr lang="en-US" sz="900" i="1" dirty="0">
                <a:effectLst/>
                <a:latin typeface="Verdana" panose="020B0604030504040204" pitchFamily="34" charset="0"/>
                <a:ea typeface="Verdana" panose="020B0604030504040204" pitchFamily="34" charset="0"/>
                <a:cs typeface="Times New Roman" panose="02020603050405020304" pitchFamily="18" charset="0"/>
              </a:rPr>
              <a:t>known drivers </a:t>
            </a:r>
            <a:endParaRPr lang="en-US" sz="900" i="1" dirty="0"/>
          </a:p>
        </p:txBody>
      </p:sp>
      <p:grpSp>
        <p:nvGrpSpPr>
          <p:cNvPr id="59" name="Group 58">
            <a:extLst>
              <a:ext uri="{FF2B5EF4-FFF2-40B4-BE49-F238E27FC236}">
                <a16:creationId xmlns:a16="http://schemas.microsoft.com/office/drawing/2014/main" id="{C168ACDA-85F8-3E0D-29DC-64CA8C6C24A3}"/>
              </a:ext>
            </a:extLst>
          </p:cNvPr>
          <p:cNvGrpSpPr/>
          <p:nvPr/>
        </p:nvGrpSpPr>
        <p:grpSpPr bwMode="gray">
          <a:xfrm>
            <a:off x="2149830" y="1314746"/>
            <a:ext cx="1798343" cy="595857"/>
            <a:chOff x="1758891" y="1427482"/>
            <a:chExt cx="2499123" cy="595857"/>
          </a:xfrm>
        </p:grpSpPr>
        <p:sp>
          <p:nvSpPr>
            <p:cNvPr id="60" name="Rectangle 37">
              <a:extLst>
                <a:ext uri="{FF2B5EF4-FFF2-40B4-BE49-F238E27FC236}">
                  <a16:creationId xmlns:a16="http://schemas.microsoft.com/office/drawing/2014/main" id="{685AFB42-BDE6-E010-26BD-0EC01037C86D}"/>
                </a:ext>
              </a:extLst>
            </p:cNvPr>
            <p:cNvSpPr/>
            <p:nvPr/>
          </p:nvSpPr>
          <p:spPr bwMode="gray">
            <a:xfrm>
              <a:off x="1758891" y="1542335"/>
              <a:ext cx="628277" cy="481004"/>
            </a:xfrm>
            <a:custGeom>
              <a:avLst/>
              <a:gdLst>
                <a:gd name="connsiteX0" fmla="*/ 0 w 750878"/>
                <a:gd name="connsiteY0" fmla="*/ 0 h 452198"/>
                <a:gd name="connsiteX1" fmla="*/ 750878 w 750878"/>
                <a:gd name="connsiteY1" fmla="*/ 0 h 452198"/>
                <a:gd name="connsiteX2" fmla="*/ 750878 w 750878"/>
                <a:gd name="connsiteY2" fmla="*/ 452198 h 452198"/>
                <a:gd name="connsiteX3" fmla="*/ 0 w 750878"/>
                <a:gd name="connsiteY3" fmla="*/ 452198 h 452198"/>
                <a:gd name="connsiteX4" fmla="*/ 0 w 750878"/>
                <a:gd name="connsiteY4" fmla="*/ 0 h 452198"/>
                <a:gd name="connsiteX0" fmla="*/ 3710 w 754588"/>
                <a:gd name="connsiteY0" fmla="*/ 0 h 452198"/>
                <a:gd name="connsiteX1" fmla="*/ 754588 w 754588"/>
                <a:gd name="connsiteY1" fmla="*/ 0 h 452198"/>
                <a:gd name="connsiteX2" fmla="*/ 754588 w 754588"/>
                <a:gd name="connsiteY2" fmla="*/ 452198 h 452198"/>
                <a:gd name="connsiteX3" fmla="*/ 3710 w 754588"/>
                <a:gd name="connsiteY3" fmla="*/ 452198 h 452198"/>
                <a:gd name="connsiteX4" fmla="*/ 0 w 754588"/>
                <a:gd name="connsiteY4" fmla="*/ 232445 h 452198"/>
                <a:gd name="connsiteX5" fmla="*/ 3710 w 754588"/>
                <a:gd name="connsiteY5" fmla="*/ 0 h 452198"/>
                <a:gd name="connsiteX0" fmla="*/ 6 w 750884"/>
                <a:gd name="connsiteY0" fmla="*/ 0 h 452198"/>
                <a:gd name="connsiteX1" fmla="*/ 750884 w 750884"/>
                <a:gd name="connsiteY1" fmla="*/ 0 h 452198"/>
                <a:gd name="connsiteX2" fmla="*/ 750884 w 750884"/>
                <a:gd name="connsiteY2" fmla="*/ 452198 h 452198"/>
                <a:gd name="connsiteX3" fmla="*/ 6 w 750884"/>
                <a:gd name="connsiteY3" fmla="*/ 452198 h 452198"/>
                <a:gd name="connsiteX4" fmla="*/ 205577 w 750884"/>
                <a:gd name="connsiteY4" fmla="*/ 229225 h 452198"/>
                <a:gd name="connsiteX5" fmla="*/ 6 w 750884"/>
                <a:gd name="connsiteY5" fmla="*/ 0 h 452198"/>
                <a:gd name="connsiteX0" fmla="*/ 8 w 750886"/>
                <a:gd name="connsiteY0" fmla="*/ 0 h 452198"/>
                <a:gd name="connsiteX1" fmla="*/ 750886 w 750886"/>
                <a:gd name="connsiteY1" fmla="*/ 0 h 452198"/>
                <a:gd name="connsiteX2" fmla="*/ 750886 w 750886"/>
                <a:gd name="connsiteY2" fmla="*/ 452198 h 452198"/>
                <a:gd name="connsiteX3" fmla="*/ 8 w 750886"/>
                <a:gd name="connsiteY3" fmla="*/ 452198 h 452198"/>
                <a:gd name="connsiteX4" fmla="*/ 205579 w 750886"/>
                <a:gd name="connsiteY4" fmla="*/ 229225 h 452198"/>
                <a:gd name="connsiteX5" fmla="*/ 8 w 750886"/>
                <a:gd name="connsiteY5" fmla="*/ 0 h 452198"/>
                <a:gd name="connsiteX0" fmla="*/ 8 w 750886"/>
                <a:gd name="connsiteY0" fmla="*/ 0 h 452198"/>
                <a:gd name="connsiteX1" fmla="*/ 750886 w 750886"/>
                <a:gd name="connsiteY1" fmla="*/ 0 h 452198"/>
                <a:gd name="connsiteX2" fmla="*/ 750886 w 750886"/>
                <a:gd name="connsiteY2" fmla="*/ 452198 h 452198"/>
                <a:gd name="connsiteX3" fmla="*/ 8 w 750886"/>
                <a:gd name="connsiteY3" fmla="*/ 452198 h 452198"/>
                <a:gd name="connsiteX4" fmla="*/ 205579 w 750886"/>
                <a:gd name="connsiteY4" fmla="*/ 229225 h 452198"/>
                <a:gd name="connsiteX5" fmla="*/ 8 w 750886"/>
                <a:gd name="connsiteY5" fmla="*/ 0 h 452198"/>
                <a:gd name="connsiteX0" fmla="*/ 8 w 750886"/>
                <a:gd name="connsiteY0" fmla="*/ 0 h 452198"/>
                <a:gd name="connsiteX1" fmla="*/ 750886 w 750886"/>
                <a:gd name="connsiteY1" fmla="*/ 0 h 452198"/>
                <a:gd name="connsiteX2" fmla="*/ 750886 w 750886"/>
                <a:gd name="connsiteY2" fmla="*/ 452198 h 452198"/>
                <a:gd name="connsiteX3" fmla="*/ 8 w 750886"/>
                <a:gd name="connsiteY3" fmla="*/ 452198 h 452198"/>
                <a:gd name="connsiteX4" fmla="*/ 205579 w 750886"/>
                <a:gd name="connsiteY4" fmla="*/ 229225 h 452198"/>
                <a:gd name="connsiteX5" fmla="*/ 8 w 750886"/>
                <a:gd name="connsiteY5" fmla="*/ 0 h 452198"/>
                <a:gd name="connsiteX0" fmla="*/ 0 w 750878"/>
                <a:gd name="connsiteY0" fmla="*/ 0 h 452198"/>
                <a:gd name="connsiteX1" fmla="*/ 750878 w 750878"/>
                <a:gd name="connsiteY1" fmla="*/ 0 h 452198"/>
                <a:gd name="connsiteX2" fmla="*/ 750878 w 750878"/>
                <a:gd name="connsiteY2" fmla="*/ 452198 h 452198"/>
                <a:gd name="connsiteX3" fmla="*/ 0 w 750878"/>
                <a:gd name="connsiteY3" fmla="*/ 452198 h 452198"/>
                <a:gd name="connsiteX4" fmla="*/ 205571 w 750878"/>
                <a:gd name="connsiteY4" fmla="*/ 229225 h 452198"/>
                <a:gd name="connsiteX5" fmla="*/ 0 w 750878"/>
                <a:gd name="connsiteY5" fmla="*/ 0 h 452198"/>
                <a:gd name="connsiteX0" fmla="*/ 0 w 750878"/>
                <a:gd name="connsiteY0" fmla="*/ 0 h 452198"/>
                <a:gd name="connsiteX1" fmla="*/ 750878 w 750878"/>
                <a:gd name="connsiteY1" fmla="*/ 0 h 452198"/>
                <a:gd name="connsiteX2" fmla="*/ 750878 w 750878"/>
                <a:gd name="connsiteY2" fmla="*/ 452198 h 452198"/>
                <a:gd name="connsiteX3" fmla="*/ 0 w 750878"/>
                <a:gd name="connsiteY3" fmla="*/ 452198 h 452198"/>
                <a:gd name="connsiteX4" fmla="*/ 234146 w 750878"/>
                <a:gd name="connsiteY4" fmla="*/ 200650 h 452198"/>
                <a:gd name="connsiteX5" fmla="*/ 0 w 750878"/>
                <a:gd name="connsiteY5" fmla="*/ 0 h 452198"/>
                <a:gd name="connsiteX0" fmla="*/ 0 w 750878"/>
                <a:gd name="connsiteY0" fmla="*/ 0 h 452198"/>
                <a:gd name="connsiteX1" fmla="*/ 750878 w 750878"/>
                <a:gd name="connsiteY1" fmla="*/ 0 h 452198"/>
                <a:gd name="connsiteX2" fmla="*/ 750878 w 750878"/>
                <a:gd name="connsiteY2" fmla="*/ 452198 h 452198"/>
                <a:gd name="connsiteX3" fmla="*/ 0 w 750878"/>
                <a:gd name="connsiteY3" fmla="*/ 452198 h 452198"/>
                <a:gd name="connsiteX4" fmla="*/ 234146 w 750878"/>
                <a:gd name="connsiteY4" fmla="*/ 200650 h 452198"/>
                <a:gd name="connsiteX5" fmla="*/ 0 w 750878"/>
                <a:gd name="connsiteY5" fmla="*/ 0 h 452198"/>
                <a:gd name="connsiteX0" fmla="*/ 0 w 750878"/>
                <a:gd name="connsiteY0" fmla="*/ 0 h 452198"/>
                <a:gd name="connsiteX1" fmla="*/ 750878 w 750878"/>
                <a:gd name="connsiteY1" fmla="*/ 0 h 452198"/>
                <a:gd name="connsiteX2" fmla="*/ 750878 w 750878"/>
                <a:gd name="connsiteY2" fmla="*/ 452198 h 452198"/>
                <a:gd name="connsiteX3" fmla="*/ 0 w 750878"/>
                <a:gd name="connsiteY3" fmla="*/ 452198 h 452198"/>
                <a:gd name="connsiteX4" fmla="*/ 234146 w 750878"/>
                <a:gd name="connsiteY4" fmla="*/ 200650 h 452198"/>
                <a:gd name="connsiteX5" fmla="*/ 0 w 750878"/>
                <a:gd name="connsiteY5" fmla="*/ 0 h 452198"/>
                <a:gd name="connsiteX0" fmla="*/ 0 w 750878"/>
                <a:gd name="connsiteY0" fmla="*/ 0 h 452198"/>
                <a:gd name="connsiteX1" fmla="*/ 750878 w 750878"/>
                <a:gd name="connsiteY1" fmla="*/ 0 h 452198"/>
                <a:gd name="connsiteX2" fmla="*/ 750878 w 750878"/>
                <a:gd name="connsiteY2" fmla="*/ 452198 h 452198"/>
                <a:gd name="connsiteX3" fmla="*/ 0 w 750878"/>
                <a:gd name="connsiteY3" fmla="*/ 452198 h 452198"/>
                <a:gd name="connsiteX4" fmla="*/ 231765 w 750878"/>
                <a:gd name="connsiteY4" fmla="*/ 214937 h 452198"/>
                <a:gd name="connsiteX5" fmla="*/ 0 w 750878"/>
                <a:gd name="connsiteY5" fmla="*/ 0 h 452198"/>
                <a:gd name="connsiteX0" fmla="*/ 0 w 750878"/>
                <a:gd name="connsiteY0" fmla="*/ 0 h 452198"/>
                <a:gd name="connsiteX1" fmla="*/ 750878 w 750878"/>
                <a:gd name="connsiteY1" fmla="*/ 0 h 452198"/>
                <a:gd name="connsiteX2" fmla="*/ 750878 w 750878"/>
                <a:gd name="connsiteY2" fmla="*/ 452198 h 452198"/>
                <a:gd name="connsiteX3" fmla="*/ 40481 w 750878"/>
                <a:gd name="connsiteY3" fmla="*/ 449453 h 452198"/>
                <a:gd name="connsiteX4" fmla="*/ 231765 w 750878"/>
                <a:gd name="connsiteY4" fmla="*/ 214937 h 452198"/>
                <a:gd name="connsiteX5" fmla="*/ 0 w 750878"/>
                <a:gd name="connsiteY5" fmla="*/ 0 h 452198"/>
                <a:gd name="connsiteX0" fmla="*/ 0 w 750878"/>
                <a:gd name="connsiteY0" fmla="*/ 0 h 452198"/>
                <a:gd name="connsiteX1" fmla="*/ 750878 w 750878"/>
                <a:gd name="connsiteY1" fmla="*/ 0 h 452198"/>
                <a:gd name="connsiteX2" fmla="*/ 750878 w 750878"/>
                <a:gd name="connsiteY2" fmla="*/ 452198 h 452198"/>
                <a:gd name="connsiteX3" fmla="*/ 40481 w 750878"/>
                <a:gd name="connsiteY3" fmla="*/ 449453 h 452198"/>
                <a:gd name="connsiteX4" fmla="*/ 229384 w 750878"/>
                <a:gd name="connsiteY4" fmla="*/ 231405 h 452198"/>
                <a:gd name="connsiteX5" fmla="*/ 0 w 750878"/>
                <a:gd name="connsiteY5" fmla="*/ 0 h 452198"/>
                <a:gd name="connsiteX0" fmla="*/ 0 w 724684"/>
                <a:gd name="connsiteY0" fmla="*/ 0 h 452198"/>
                <a:gd name="connsiteX1" fmla="*/ 724684 w 724684"/>
                <a:gd name="connsiteY1" fmla="*/ 0 h 452198"/>
                <a:gd name="connsiteX2" fmla="*/ 724684 w 724684"/>
                <a:gd name="connsiteY2" fmla="*/ 452198 h 452198"/>
                <a:gd name="connsiteX3" fmla="*/ 14287 w 724684"/>
                <a:gd name="connsiteY3" fmla="*/ 449453 h 452198"/>
                <a:gd name="connsiteX4" fmla="*/ 203190 w 724684"/>
                <a:gd name="connsiteY4" fmla="*/ 231405 h 452198"/>
                <a:gd name="connsiteX5" fmla="*/ 0 w 724684"/>
                <a:gd name="connsiteY5" fmla="*/ 0 h 452198"/>
                <a:gd name="connsiteX0" fmla="*/ 0 w 724684"/>
                <a:gd name="connsiteY0" fmla="*/ 0 h 452198"/>
                <a:gd name="connsiteX1" fmla="*/ 724684 w 724684"/>
                <a:gd name="connsiteY1" fmla="*/ 0 h 452198"/>
                <a:gd name="connsiteX2" fmla="*/ 724684 w 724684"/>
                <a:gd name="connsiteY2" fmla="*/ 452198 h 452198"/>
                <a:gd name="connsiteX3" fmla="*/ 14287 w 724684"/>
                <a:gd name="connsiteY3" fmla="*/ 449453 h 452198"/>
                <a:gd name="connsiteX4" fmla="*/ 337574 w 724684"/>
                <a:gd name="connsiteY4" fmla="*/ 234151 h 452198"/>
                <a:gd name="connsiteX5" fmla="*/ 0 w 724684"/>
                <a:gd name="connsiteY5" fmla="*/ 0 h 452198"/>
                <a:gd name="connsiteX0" fmla="*/ 0 w 724684"/>
                <a:gd name="connsiteY0" fmla="*/ 0 h 452198"/>
                <a:gd name="connsiteX1" fmla="*/ 724684 w 724684"/>
                <a:gd name="connsiteY1" fmla="*/ 0 h 452198"/>
                <a:gd name="connsiteX2" fmla="*/ 724684 w 724684"/>
                <a:gd name="connsiteY2" fmla="*/ 452198 h 452198"/>
                <a:gd name="connsiteX3" fmla="*/ 14287 w 724684"/>
                <a:gd name="connsiteY3" fmla="*/ 449453 h 452198"/>
                <a:gd name="connsiteX4" fmla="*/ 337574 w 724684"/>
                <a:gd name="connsiteY4" fmla="*/ 234151 h 452198"/>
                <a:gd name="connsiteX5" fmla="*/ 0 w 724684"/>
                <a:gd name="connsiteY5" fmla="*/ 0 h 452198"/>
                <a:gd name="connsiteX0" fmla="*/ 0 w 724684"/>
                <a:gd name="connsiteY0" fmla="*/ 0 h 452198"/>
                <a:gd name="connsiteX1" fmla="*/ 724684 w 724684"/>
                <a:gd name="connsiteY1" fmla="*/ 0 h 452198"/>
                <a:gd name="connsiteX2" fmla="*/ 724684 w 724684"/>
                <a:gd name="connsiteY2" fmla="*/ 452198 h 452198"/>
                <a:gd name="connsiteX3" fmla="*/ 14287 w 724684"/>
                <a:gd name="connsiteY3" fmla="*/ 449453 h 452198"/>
                <a:gd name="connsiteX4" fmla="*/ 337574 w 724684"/>
                <a:gd name="connsiteY4" fmla="*/ 234151 h 452198"/>
                <a:gd name="connsiteX5" fmla="*/ 0 w 724684"/>
                <a:gd name="connsiteY5" fmla="*/ 0 h 452198"/>
                <a:gd name="connsiteX0" fmla="*/ 0 w 724684"/>
                <a:gd name="connsiteY0" fmla="*/ 0 h 452198"/>
                <a:gd name="connsiteX1" fmla="*/ 724684 w 724684"/>
                <a:gd name="connsiteY1" fmla="*/ 0 h 452198"/>
                <a:gd name="connsiteX2" fmla="*/ 724684 w 724684"/>
                <a:gd name="connsiteY2" fmla="*/ 452198 h 452198"/>
                <a:gd name="connsiteX3" fmla="*/ 104851 w 724684"/>
                <a:gd name="connsiteY3" fmla="*/ 449453 h 452198"/>
                <a:gd name="connsiteX4" fmla="*/ 337574 w 724684"/>
                <a:gd name="connsiteY4" fmla="*/ 234151 h 452198"/>
                <a:gd name="connsiteX5" fmla="*/ 0 w 724684"/>
                <a:gd name="connsiteY5" fmla="*/ 0 h 452198"/>
                <a:gd name="connsiteX0" fmla="*/ 0 w 724684"/>
                <a:gd name="connsiteY0" fmla="*/ 0 h 452198"/>
                <a:gd name="connsiteX1" fmla="*/ 724684 w 724684"/>
                <a:gd name="connsiteY1" fmla="*/ 0 h 452198"/>
                <a:gd name="connsiteX2" fmla="*/ 724684 w 724684"/>
                <a:gd name="connsiteY2" fmla="*/ 452198 h 452198"/>
                <a:gd name="connsiteX3" fmla="*/ 104851 w 724684"/>
                <a:gd name="connsiteY3" fmla="*/ 449453 h 452198"/>
                <a:gd name="connsiteX4" fmla="*/ 337574 w 724684"/>
                <a:gd name="connsiteY4" fmla="*/ 234151 h 452198"/>
                <a:gd name="connsiteX5" fmla="*/ 0 w 724684"/>
                <a:gd name="connsiteY5" fmla="*/ 0 h 452198"/>
                <a:gd name="connsiteX0" fmla="*/ 0 w 628277"/>
                <a:gd name="connsiteY0" fmla="*/ 0 h 452198"/>
                <a:gd name="connsiteX1" fmla="*/ 628277 w 628277"/>
                <a:gd name="connsiteY1" fmla="*/ 0 h 452198"/>
                <a:gd name="connsiteX2" fmla="*/ 628277 w 628277"/>
                <a:gd name="connsiteY2" fmla="*/ 452198 h 452198"/>
                <a:gd name="connsiteX3" fmla="*/ 8444 w 628277"/>
                <a:gd name="connsiteY3" fmla="*/ 449453 h 452198"/>
                <a:gd name="connsiteX4" fmla="*/ 241167 w 628277"/>
                <a:gd name="connsiteY4" fmla="*/ 234151 h 452198"/>
                <a:gd name="connsiteX5" fmla="*/ 0 w 628277"/>
                <a:gd name="connsiteY5" fmla="*/ 0 h 452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8277" h="452198">
                  <a:moveTo>
                    <a:pt x="0" y="0"/>
                  </a:moveTo>
                  <a:lnTo>
                    <a:pt x="628277" y="0"/>
                  </a:lnTo>
                  <a:lnTo>
                    <a:pt x="628277" y="452198"/>
                  </a:lnTo>
                  <a:lnTo>
                    <a:pt x="8444" y="449453"/>
                  </a:lnTo>
                  <a:cubicBezTo>
                    <a:pt x="129793" y="338892"/>
                    <a:pt x="116240" y="351126"/>
                    <a:pt x="241167" y="234151"/>
                  </a:cubicBezTo>
                  <a:cubicBezTo>
                    <a:pt x="137797" y="132063"/>
                    <a:pt x="85696" y="103240"/>
                    <a:pt x="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40">
              <a:extLst>
                <a:ext uri="{FF2B5EF4-FFF2-40B4-BE49-F238E27FC236}">
                  <a16:creationId xmlns:a16="http://schemas.microsoft.com/office/drawing/2014/main" id="{A7A174A5-C8A2-1C27-EF32-485BA9A34674}"/>
                </a:ext>
              </a:extLst>
            </p:cNvPr>
            <p:cNvSpPr/>
            <p:nvPr/>
          </p:nvSpPr>
          <p:spPr bwMode="gray">
            <a:xfrm>
              <a:off x="2168910" y="1725535"/>
              <a:ext cx="218258" cy="297803"/>
            </a:xfrm>
            <a:custGeom>
              <a:avLst/>
              <a:gdLst>
                <a:gd name="connsiteX0" fmla="*/ 0 w 218258"/>
                <a:gd name="connsiteY0" fmla="*/ 0 h 356023"/>
                <a:gd name="connsiteX1" fmla="*/ 218258 w 218258"/>
                <a:gd name="connsiteY1" fmla="*/ 0 h 356023"/>
                <a:gd name="connsiteX2" fmla="*/ 218258 w 218258"/>
                <a:gd name="connsiteY2" fmla="*/ 356023 h 356023"/>
                <a:gd name="connsiteX3" fmla="*/ 0 w 218258"/>
                <a:gd name="connsiteY3" fmla="*/ 356023 h 356023"/>
                <a:gd name="connsiteX4" fmla="*/ 0 w 218258"/>
                <a:gd name="connsiteY4" fmla="*/ 0 h 356023"/>
                <a:gd name="connsiteX0" fmla="*/ 0 w 218258"/>
                <a:gd name="connsiteY0" fmla="*/ 0 h 356023"/>
                <a:gd name="connsiteX1" fmla="*/ 218258 w 218258"/>
                <a:gd name="connsiteY1" fmla="*/ 0 h 356023"/>
                <a:gd name="connsiteX2" fmla="*/ 218258 w 218258"/>
                <a:gd name="connsiteY2" fmla="*/ 356023 h 356023"/>
                <a:gd name="connsiteX3" fmla="*/ 0 w 218258"/>
                <a:gd name="connsiteY3" fmla="*/ 208385 h 356023"/>
                <a:gd name="connsiteX4" fmla="*/ 0 w 218258"/>
                <a:gd name="connsiteY4" fmla="*/ 0 h 356023"/>
                <a:gd name="connsiteX0" fmla="*/ 0 w 218258"/>
                <a:gd name="connsiteY0" fmla="*/ 0 h 356023"/>
                <a:gd name="connsiteX1" fmla="*/ 218258 w 218258"/>
                <a:gd name="connsiteY1" fmla="*/ 0 h 356023"/>
                <a:gd name="connsiteX2" fmla="*/ 218258 w 218258"/>
                <a:gd name="connsiteY2" fmla="*/ 356023 h 356023"/>
                <a:gd name="connsiteX3" fmla="*/ 0 w 218258"/>
                <a:gd name="connsiteY3" fmla="*/ 228313 h 356023"/>
                <a:gd name="connsiteX4" fmla="*/ 0 w 218258"/>
                <a:gd name="connsiteY4" fmla="*/ 0 h 356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258" h="356023">
                  <a:moveTo>
                    <a:pt x="0" y="0"/>
                  </a:moveTo>
                  <a:lnTo>
                    <a:pt x="218258" y="0"/>
                  </a:lnTo>
                  <a:lnTo>
                    <a:pt x="218258" y="356023"/>
                  </a:lnTo>
                  <a:lnTo>
                    <a:pt x="0" y="228313"/>
                  </a:lnTo>
                  <a:lnTo>
                    <a:pt x="0" y="0"/>
                  </a:lnTo>
                  <a:close/>
                </a:path>
              </a:pathLst>
            </a:custGeom>
            <a:solidFill>
              <a:schemeClr val="accent5">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40">
              <a:extLst>
                <a:ext uri="{FF2B5EF4-FFF2-40B4-BE49-F238E27FC236}">
                  <a16:creationId xmlns:a16="http://schemas.microsoft.com/office/drawing/2014/main" id="{B7FED19E-DB8E-86A7-E985-D8BA466C6D35}"/>
                </a:ext>
              </a:extLst>
            </p:cNvPr>
            <p:cNvSpPr/>
            <p:nvPr/>
          </p:nvSpPr>
          <p:spPr bwMode="gray">
            <a:xfrm flipH="1">
              <a:off x="4037374" y="1725535"/>
              <a:ext cx="220640" cy="297803"/>
            </a:xfrm>
            <a:custGeom>
              <a:avLst/>
              <a:gdLst>
                <a:gd name="connsiteX0" fmla="*/ 0 w 218258"/>
                <a:gd name="connsiteY0" fmla="*/ 0 h 356023"/>
                <a:gd name="connsiteX1" fmla="*/ 218258 w 218258"/>
                <a:gd name="connsiteY1" fmla="*/ 0 h 356023"/>
                <a:gd name="connsiteX2" fmla="*/ 218258 w 218258"/>
                <a:gd name="connsiteY2" fmla="*/ 356023 h 356023"/>
                <a:gd name="connsiteX3" fmla="*/ 0 w 218258"/>
                <a:gd name="connsiteY3" fmla="*/ 356023 h 356023"/>
                <a:gd name="connsiteX4" fmla="*/ 0 w 218258"/>
                <a:gd name="connsiteY4" fmla="*/ 0 h 356023"/>
                <a:gd name="connsiteX0" fmla="*/ 0 w 218258"/>
                <a:gd name="connsiteY0" fmla="*/ 0 h 356023"/>
                <a:gd name="connsiteX1" fmla="*/ 218258 w 218258"/>
                <a:gd name="connsiteY1" fmla="*/ 0 h 356023"/>
                <a:gd name="connsiteX2" fmla="*/ 218258 w 218258"/>
                <a:gd name="connsiteY2" fmla="*/ 356023 h 356023"/>
                <a:gd name="connsiteX3" fmla="*/ 0 w 218258"/>
                <a:gd name="connsiteY3" fmla="*/ 208385 h 356023"/>
                <a:gd name="connsiteX4" fmla="*/ 0 w 218258"/>
                <a:gd name="connsiteY4" fmla="*/ 0 h 356023"/>
                <a:gd name="connsiteX0" fmla="*/ 0 w 220640"/>
                <a:gd name="connsiteY0" fmla="*/ 0 h 322917"/>
                <a:gd name="connsiteX1" fmla="*/ 218258 w 220640"/>
                <a:gd name="connsiteY1" fmla="*/ 0 h 322917"/>
                <a:gd name="connsiteX2" fmla="*/ 220640 w 220640"/>
                <a:gd name="connsiteY2" fmla="*/ 322917 h 322917"/>
                <a:gd name="connsiteX3" fmla="*/ 0 w 220640"/>
                <a:gd name="connsiteY3" fmla="*/ 208385 h 322917"/>
                <a:gd name="connsiteX4" fmla="*/ 0 w 220640"/>
                <a:gd name="connsiteY4" fmla="*/ 0 h 32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40" h="322917">
                  <a:moveTo>
                    <a:pt x="0" y="0"/>
                  </a:moveTo>
                  <a:lnTo>
                    <a:pt x="218258" y="0"/>
                  </a:lnTo>
                  <a:lnTo>
                    <a:pt x="220640" y="322917"/>
                  </a:lnTo>
                  <a:lnTo>
                    <a:pt x="0" y="208385"/>
                  </a:lnTo>
                  <a:lnTo>
                    <a:pt x="0" y="0"/>
                  </a:lnTo>
                  <a:close/>
                </a:path>
              </a:pathLst>
            </a:custGeom>
            <a:solidFill>
              <a:schemeClr val="accent5">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257603C5-692B-7121-CA48-9A3F5FF407AC}"/>
                </a:ext>
              </a:extLst>
            </p:cNvPr>
            <p:cNvSpPr/>
            <p:nvPr/>
          </p:nvSpPr>
          <p:spPr bwMode="gray">
            <a:xfrm>
              <a:off x="2169572" y="1427482"/>
              <a:ext cx="2088442" cy="484632"/>
            </a:xfrm>
            <a:prstGeom prst="rect">
              <a:avLst/>
            </a:prstGeom>
            <a:solidFill>
              <a:schemeClr val="bg1"/>
            </a:solidFill>
            <a:ln w="12700">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4" name="Picture 63">
            <a:extLst>
              <a:ext uri="{FF2B5EF4-FFF2-40B4-BE49-F238E27FC236}">
                <a16:creationId xmlns:a16="http://schemas.microsoft.com/office/drawing/2014/main" id="{0CFFB294-11A4-4E7D-2A4D-9ECEFCF932BB}"/>
              </a:ext>
            </a:extLst>
          </p:cNvPr>
          <p:cNvPicPr>
            <a:picLocks noChangeAspect="1"/>
          </p:cNvPicPr>
          <p:nvPr/>
        </p:nvPicPr>
        <p:blipFill>
          <a:blip r:embed="rId4"/>
          <a:srcRect/>
          <a:stretch/>
        </p:blipFill>
        <p:spPr bwMode="gray">
          <a:xfrm>
            <a:off x="3047928" y="1405530"/>
            <a:ext cx="295479" cy="299640"/>
          </a:xfrm>
          <a:prstGeom prst="rect">
            <a:avLst/>
          </a:prstGeom>
        </p:spPr>
      </p:pic>
      <p:sp>
        <p:nvSpPr>
          <p:cNvPr id="70" name="Oval 69">
            <a:extLst>
              <a:ext uri="{FF2B5EF4-FFF2-40B4-BE49-F238E27FC236}">
                <a16:creationId xmlns:a16="http://schemas.microsoft.com/office/drawing/2014/main" id="{F798AC09-85AF-402A-8360-177F0C27E938}"/>
              </a:ext>
            </a:extLst>
          </p:cNvPr>
          <p:cNvSpPr/>
          <p:nvPr/>
        </p:nvSpPr>
        <p:spPr bwMode="gray">
          <a:xfrm>
            <a:off x="4614978" y="1028873"/>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DF3AB922-5F1F-077F-863C-A7C68AF388C7}"/>
              </a:ext>
            </a:extLst>
          </p:cNvPr>
          <p:cNvSpPr/>
          <p:nvPr/>
        </p:nvSpPr>
        <p:spPr bwMode="gray">
          <a:xfrm>
            <a:off x="4508568" y="1028873"/>
            <a:ext cx="81867" cy="8186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3D9ED150-DFF9-8E13-2931-62DA593B16C5}"/>
              </a:ext>
            </a:extLst>
          </p:cNvPr>
          <p:cNvSpPr/>
          <p:nvPr/>
        </p:nvSpPr>
        <p:spPr bwMode="gray">
          <a:xfrm>
            <a:off x="4824735" y="1029335"/>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66430D61-B3DF-35F5-E9E3-8A7D593E892A}"/>
              </a:ext>
            </a:extLst>
          </p:cNvPr>
          <p:cNvSpPr/>
          <p:nvPr/>
        </p:nvSpPr>
        <p:spPr bwMode="gray">
          <a:xfrm>
            <a:off x="4931145" y="1029335"/>
            <a:ext cx="81867" cy="818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8207C7C0-F1F1-3AA5-B47E-2EF69E46F493}"/>
              </a:ext>
            </a:extLst>
          </p:cNvPr>
          <p:cNvSpPr/>
          <p:nvPr/>
        </p:nvSpPr>
        <p:spPr bwMode="gray">
          <a:xfrm>
            <a:off x="5149629" y="1030295"/>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ABBBEB4C-576D-936B-E942-A5EC6B341343}"/>
              </a:ext>
            </a:extLst>
          </p:cNvPr>
          <p:cNvSpPr/>
          <p:nvPr/>
        </p:nvSpPr>
        <p:spPr bwMode="gray">
          <a:xfrm>
            <a:off x="5256039" y="1030295"/>
            <a:ext cx="81867" cy="8186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id="{6BD87FA3-EFA2-FEAA-DBB8-A0D9247F26A1}"/>
              </a:ext>
            </a:extLst>
          </p:cNvPr>
          <p:cNvSpPr/>
          <p:nvPr/>
        </p:nvSpPr>
        <p:spPr bwMode="gray">
          <a:xfrm>
            <a:off x="5571996" y="1024824"/>
            <a:ext cx="81867" cy="818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4E0E1E84-A52A-01E2-9113-66B35CA75F9B}"/>
              </a:ext>
            </a:extLst>
          </p:cNvPr>
          <p:cNvSpPr/>
          <p:nvPr/>
        </p:nvSpPr>
        <p:spPr bwMode="gray">
          <a:xfrm>
            <a:off x="5465586" y="1024824"/>
            <a:ext cx="81867" cy="818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60856BA-3A1E-3511-2286-E9BE790F0B92}"/>
              </a:ext>
            </a:extLst>
          </p:cNvPr>
          <p:cNvSpPr/>
          <p:nvPr/>
        </p:nvSpPr>
        <p:spPr bwMode="gray">
          <a:xfrm>
            <a:off x="0" y="2610888"/>
            <a:ext cx="6400800" cy="19119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TextBox 12">
            <a:extLst>
              <a:ext uri="{FF2B5EF4-FFF2-40B4-BE49-F238E27FC236}">
                <a16:creationId xmlns:a16="http://schemas.microsoft.com/office/drawing/2014/main" id="{E929AA63-E309-5593-FD3E-311028ACFC2C}"/>
              </a:ext>
            </a:extLst>
          </p:cNvPr>
          <p:cNvSpPr txBox="1"/>
          <p:nvPr/>
        </p:nvSpPr>
        <p:spPr bwMode="gray">
          <a:xfrm>
            <a:off x="528795" y="3157033"/>
            <a:ext cx="139462" cy="307777"/>
          </a:xfrm>
          <a:prstGeom prst="rect">
            <a:avLst/>
          </a:prstGeom>
          <a:noFill/>
        </p:spPr>
        <p:txBody>
          <a:bodyPr wrap="none" lIns="0" tIns="0" rIns="0" bIns="0" rtlCol="0">
            <a:spAutoFit/>
          </a:bodyPr>
          <a:lstStyle/>
          <a:p>
            <a:r>
              <a:rPr lang="en-US" sz="2000" dirty="0">
                <a:solidFill>
                  <a:schemeClr val="accent4"/>
                </a:solidFill>
                <a:latin typeface="+mj-lt"/>
              </a:rPr>
              <a:t>1</a:t>
            </a:r>
          </a:p>
        </p:txBody>
      </p:sp>
      <p:sp>
        <p:nvSpPr>
          <p:cNvPr id="14" name="TextBox 13">
            <a:extLst>
              <a:ext uri="{FF2B5EF4-FFF2-40B4-BE49-F238E27FC236}">
                <a16:creationId xmlns:a16="http://schemas.microsoft.com/office/drawing/2014/main" id="{0914A194-3D24-7D04-AB9F-D6B383CF7BCB}"/>
              </a:ext>
            </a:extLst>
          </p:cNvPr>
          <p:cNvSpPr txBox="1"/>
          <p:nvPr/>
        </p:nvSpPr>
        <p:spPr bwMode="gray">
          <a:xfrm>
            <a:off x="528796" y="3614979"/>
            <a:ext cx="1492720" cy="692497"/>
          </a:xfrm>
          <a:prstGeom prst="rect">
            <a:avLst/>
          </a:prstGeom>
          <a:noFill/>
        </p:spPr>
        <p:txBody>
          <a:bodyPr vert="horz" wrap="square" lIns="0" tIns="0" rIns="0" bIns="0" rtlCol="0">
            <a:spAutoFit/>
          </a:bodyPr>
          <a:lstStyle/>
          <a:p>
            <a:pPr lvl="0">
              <a:defRPr/>
            </a:pPr>
            <a:r>
              <a:rPr kumimoji="0" lang="en-US" sz="900" b="0" i="0" u="none" strike="noStrike" kern="1200" cap="none" spc="0" normalizeH="0" baseline="0" noProof="0" dirty="0">
                <a:ln>
                  <a:noFill/>
                </a:ln>
                <a:solidFill>
                  <a:srgbClr val="3F3F3F"/>
                </a:solidFill>
                <a:effectLst/>
                <a:uLnTx/>
                <a:uFillTx/>
                <a:latin typeface="Verdana" panose="020B0604030504040204" pitchFamily="34" charset="0"/>
                <a:ea typeface="Verdana" panose="020B0604030504040204" pitchFamily="34" charset="0"/>
                <a:cs typeface="Verdana" panose="020B0604030504040204" pitchFamily="34" charset="0"/>
              </a:rPr>
              <a:t>Programs and solutions are strategically focused on making progress on a defined set of known employee </a:t>
            </a:r>
            <a:r>
              <a:rPr lang="en-US" sz="900" dirty="0">
                <a:solidFill>
                  <a:srgbClr val="3F3F3F"/>
                </a:solidFill>
                <a:latin typeface="Verdana" panose="020B0604030504040204" pitchFamily="34" charset="0"/>
                <a:ea typeface="Verdana" panose="020B0604030504040204" pitchFamily="34" charset="0"/>
                <a:cs typeface="Verdana" panose="020B0604030504040204" pitchFamily="34" charset="0"/>
              </a:rPr>
              <a:t>success drivers</a:t>
            </a:r>
            <a:endParaRPr kumimoji="0" lang="en-US" sz="900" b="0" i="0" u="none" strike="noStrike" kern="1200" cap="none" spc="0" normalizeH="0" baseline="0" noProof="0" dirty="0">
              <a:ln>
                <a:noFill/>
              </a:ln>
              <a:solidFill>
                <a:srgbClr val="3F3F3F"/>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a:extLst>
              <a:ext uri="{FF2B5EF4-FFF2-40B4-BE49-F238E27FC236}">
                <a16:creationId xmlns:a16="http://schemas.microsoft.com/office/drawing/2014/main" id="{CED628C9-A481-E5C0-BE3B-CA250DE428C1}"/>
              </a:ext>
            </a:extLst>
          </p:cNvPr>
          <p:cNvSpPr txBox="1"/>
          <p:nvPr/>
        </p:nvSpPr>
        <p:spPr bwMode="gray">
          <a:xfrm>
            <a:off x="2378054" y="3157032"/>
            <a:ext cx="143093" cy="307777"/>
          </a:xfrm>
          <a:prstGeom prst="rect">
            <a:avLst/>
          </a:prstGeom>
          <a:noFill/>
        </p:spPr>
        <p:txBody>
          <a:bodyPr wrap="square" lIns="0" tIns="0" rIns="0" bIns="0" rtlCol="0">
            <a:spAutoFit/>
          </a:bodyPr>
          <a:lstStyle/>
          <a:p>
            <a:r>
              <a:rPr lang="en-US" sz="2000" dirty="0">
                <a:solidFill>
                  <a:schemeClr val="accent4"/>
                </a:solidFill>
                <a:latin typeface="+mj-lt"/>
              </a:rPr>
              <a:t>2</a:t>
            </a:r>
          </a:p>
        </p:txBody>
      </p:sp>
      <p:sp>
        <p:nvSpPr>
          <p:cNvPr id="16" name="TextBox 15">
            <a:extLst>
              <a:ext uri="{FF2B5EF4-FFF2-40B4-BE49-F238E27FC236}">
                <a16:creationId xmlns:a16="http://schemas.microsoft.com/office/drawing/2014/main" id="{425B92D2-F6DB-DB0C-44D2-F3CBADC1F813}"/>
              </a:ext>
            </a:extLst>
          </p:cNvPr>
          <p:cNvSpPr txBox="1"/>
          <p:nvPr/>
        </p:nvSpPr>
        <p:spPr bwMode="gray">
          <a:xfrm>
            <a:off x="2378053" y="3614979"/>
            <a:ext cx="1641288" cy="692497"/>
          </a:xfrm>
          <a:prstGeom prst="rect">
            <a:avLst/>
          </a:prstGeom>
          <a:noFill/>
        </p:spPr>
        <p:txBody>
          <a:bodyPr vert="horz"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3F3F3F"/>
                </a:solidFill>
                <a:effectLst/>
                <a:uLnTx/>
                <a:uFillTx/>
                <a:latin typeface="Verdana" panose="020B0604030504040204" pitchFamily="34" charset="0"/>
                <a:ea typeface="Verdana" panose="020B0604030504040204" pitchFamily="34" charset="0"/>
                <a:cs typeface="Verdana" panose="020B0604030504040204" pitchFamily="34" charset="0"/>
              </a:rPr>
              <a:t>Aligned leaders drive progress on a defined set of known drivers of employee success in coordination with programming</a:t>
            </a:r>
          </a:p>
        </p:txBody>
      </p:sp>
      <p:sp>
        <p:nvSpPr>
          <p:cNvPr id="20" name="TextBox 19">
            <a:extLst>
              <a:ext uri="{FF2B5EF4-FFF2-40B4-BE49-F238E27FC236}">
                <a16:creationId xmlns:a16="http://schemas.microsoft.com/office/drawing/2014/main" id="{5125C115-19C6-040A-EE04-B96B6EB775CD}"/>
              </a:ext>
            </a:extLst>
          </p:cNvPr>
          <p:cNvSpPr txBox="1"/>
          <p:nvPr/>
        </p:nvSpPr>
        <p:spPr bwMode="gray">
          <a:xfrm>
            <a:off x="4227313" y="3145915"/>
            <a:ext cx="139462" cy="307777"/>
          </a:xfrm>
          <a:prstGeom prst="rect">
            <a:avLst/>
          </a:prstGeom>
          <a:noFill/>
        </p:spPr>
        <p:txBody>
          <a:bodyPr wrap="none" lIns="0" tIns="0" rIns="0" bIns="0" rtlCol="0">
            <a:spAutoFit/>
          </a:bodyPr>
          <a:lstStyle/>
          <a:p>
            <a:r>
              <a:rPr lang="en-US" sz="2000" dirty="0">
                <a:solidFill>
                  <a:schemeClr val="accent4"/>
                </a:solidFill>
                <a:latin typeface="+mj-lt"/>
              </a:rPr>
              <a:t>3</a:t>
            </a:r>
          </a:p>
        </p:txBody>
      </p:sp>
      <p:sp>
        <p:nvSpPr>
          <p:cNvPr id="21" name="TextBox 20">
            <a:extLst>
              <a:ext uri="{FF2B5EF4-FFF2-40B4-BE49-F238E27FC236}">
                <a16:creationId xmlns:a16="http://schemas.microsoft.com/office/drawing/2014/main" id="{89C466E8-91F4-AF0F-8C64-E29CBA365100}"/>
              </a:ext>
            </a:extLst>
          </p:cNvPr>
          <p:cNvSpPr txBox="1"/>
          <p:nvPr/>
        </p:nvSpPr>
        <p:spPr bwMode="gray">
          <a:xfrm>
            <a:off x="4227314" y="3600809"/>
            <a:ext cx="1721310" cy="692497"/>
          </a:xfrm>
          <a:prstGeom prst="rect">
            <a:avLst/>
          </a:prstGeom>
          <a:noFill/>
        </p:spPr>
        <p:txBody>
          <a:bodyPr vert="horz" wrap="square" lIns="0" tIns="0" rIns="0" bIns="0" rtlCol="0">
            <a:spAutoFit/>
          </a:bodyPr>
          <a:lstStyle/>
          <a:p>
            <a:pPr>
              <a:spcBef>
                <a:spcPts val="500"/>
              </a:spcBef>
              <a:buClr>
                <a:schemeClr val="bg1"/>
              </a:buClr>
            </a:pPr>
            <a:r>
              <a:rPr lang="en-US" sz="900" dirty="0"/>
              <a:t>The organization’s systems and culture (values, attitudes, and beliefs) create an inclusive and equitable work environment for all </a:t>
            </a:r>
          </a:p>
        </p:txBody>
      </p:sp>
      <p:cxnSp>
        <p:nvCxnSpPr>
          <p:cNvPr id="22" name="Straight Connector 21">
            <a:extLst>
              <a:ext uri="{FF2B5EF4-FFF2-40B4-BE49-F238E27FC236}">
                <a16:creationId xmlns:a16="http://schemas.microsoft.com/office/drawing/2014/main" id="{863B68E1-0EB0-EAC6-43CB-C96388F5042E}"/>
              </a:ext>
              <a:ext uri="{C183D7F6-B498-43B3-948B-1728B52AA6E4}">
                <adec:decorative xmlns:adec="http://schemas.microsoft.com/office/drawing/2017/decorative" val="1"/>
              </a:ext>
            </a:extLst>
          </p:cNvPr>
          <p:cNvCxnSpPr/>
          <p:nvPr/>
        </p:nvCxnSpPr>
        <p:spPr bwMode="gray">
          <a:xfrm flipV="1">
            <a:off x="528795" y="3495076"/>
            <a:ext cx="1554480" cy="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7DF78FD-BC05-ED93-A27C-69109E1CE5EE}"/>
              </a:ext>
              <a:ext uri="{C183D7F6-B498-43B3-948B-1728B52AA6E4}">
                <adec:decorative xmlns:adec="http://schemas.microsoft.com/office/drawing/2017/decorative" val="1"/>
              </a:ext>
            </a:extLst>
          </p:cNvPr>
          <p:cNvCxnSpPr/>
          <p:nvPr/>
        </p:nvCxnSpPr>
        <p:spPr bwMode="gray">
          <a:xfrm flipV="1">
            <a:off x="2378054" y="3495076"/>
            <a:ext cx="1554480" cy="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D14BB64-DCB7-4BC8-63A6-7AABD04ED63E}"/>
              </a:ext>
              <a:ext uri="{C183D7F6-B498-43B3-948B-1728B52AA6E4}">
                <adec:decorative xmlns:adec="http://schemas.microsoft.com/office/drawing/2017/decorative" val="1"/>
              </a:ext>
            </a:extLst>
          </p:cNvPr>
          <p:cNvCxnSpPr/>
          <p:nvPr/>
        </p:nvCxnSpPr>
        <p:spPr bwMode="gray">
          <a:xfrm flipV="1">
            <a:off x="4227313" y="3487101"/>
            <a:ext cx="1554480" cy="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BD201114-343D-8808-D4FB-AADE0ADC1816}"/>
              </a:ext>
            </a:extLst>
          </p:cNvPr>
          <p:cNvSpPr txBox="1"/>
          <p:nvPr/>
        </p:nvSpPr>
        <p:spPr bwMode="gray">
          <a:xfrm>
            <a:off x="525878" y="2803056"/>
            <a:ext cx="3600383" cy="153888"/>
          </a:xfrm>
          <a:prstGeom prst="rect">
            <a:avLst/>
          </a:prstGeom>
          <a:noFill/>
        </p:spPr>
        <p:txBody>
          <a:bodyPr wrap="square" lIns="0" tIns="0" rIns="0" bIns="0" rtlCol="0">
            <a:spAutoFit/>
          </a:bodyPr>
          <a:lstStyle/>
          <a:p>
            <a:r>
              <a:rPr lang="en-US" sz="1000" b="1" dirty="0"/>
              <a:t>Three Pillars of an Informed Talent Strategy </a:t>
            </a:r>
          </a:p>
        </p:txBody>
      </p:sp>
      <p:sp>
        <p:nvSpPr>
          <p:cNvPr id="36" name="TextBox 35">
            <a:extLst>
              <a:ext uri="{FF2B5EF4-FFF2-40B4-BE49-F238E27FC236}">
                <a16:creationId xmlns:a16="http://schemas.microsoft.com/office/drawing/2014/main" id="{FF31BC45-E7FF-0FBA-3E21-D6D29136AE9F}"/>
              </a:ext>
            </a:extLst>
          </p:cNvPr>
          <p:cNvSpPr txBox="1"/>
          <p:nvPr/>
        </p:nvSpPr>
        <p:spPr bwMode="gray">
          <a:xfrm>
            <a:off x="699340" y="3136796"/>
            <a:ext cx="1060887" cy="307777"/>
          </a:xfrm>
          <a:prstGeom prst="rect">
            <a:avLst/>
          </a:prstGeom>
          <a:noFill/>
        </p:spPr>
        <p:txBody>
          <a:bodyPr vert="horz"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333E48"/>
                </a:solidFill>
                <a:effectLst/>
                <a:uLnTx/>
                <a:uFillTx/>
                <a:latin typeface="Verdana"/>
                <a:ea typeface="+mn-ea"/>
                <a:cs typeface="+mn-cs"/>
              </a:rPr>
              <a:t>Strategic Objective-Led</a:t>
            </a:r>
            <a:endParaRPr kumimoji="0" lang="en-US" sz="700" b="0" i="0" u="none" strike="noStrike" kern="1200" cap="none" spc="0" normalizeH="0" baseline="0" noProof="0" dirty="0">
              <a:ln>
                <a:noFill/>
              </a:ln>
              <a:solidFill>
                <a:srgbClr val="3F3F3F"/>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8" name="TextBox 57">
            <a:extLst>
              <a:ext uri="{FF2B5EF4-FFF2-40B4-BE49-F238E27FC236}">
                <a16:creationId xmlns:a16="http://schemas.microsoft.com/office/drawing/2014/main" id="{48DC4949-F696-3CD9-F375-D0B622204F11}"/>
              </a:ext>
            </a:extLst>
          </p:cNvPr>
          <p:cNvSpPr txBox="1"/>
          <p:nvPr/>
        </p:nvSpPr>
        <p:spPr bwMode="gray">
          <a:xfrm>
            <a:off x="4416472" y="3136796"/>
            <a:ext cx="1060887" cy="307777"/>
          </a:xfrm>
          <a:prstGeom prst="rect">
            <a:avLst/>
          </a:prstGeom>
          <a:noFill/>
        </p:spPr>
        <p:txBody>
          <a:bodyPr vert="horz"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333E48"/>
                </a:solidFill>
                <a:effectLst/>
                <a:uLnTx/>
                <a:uFillTx/>
                <a:latin typeface="Verdana"/>
                <a:ea typeface="+mn-ea"/>
                <a:cs typeface="+mn-cs"/>
              </a:rPr>
              <a:t>Culturally Embedded</a:t>
            </a:r>
          </a:p>
        </p:txBody>
      </p:sp>
      <p:sp>
        <p:nvSpPr>
          <p:cNvPr id="65" name="TextBox 64">
            <a:extLst>
              <a:ext uri="{FF2B5EF4-FFF2-40B4-BE49-F238E27FC236}">
                <a16:creationId xmlns:a16="http://schemas.microsoft.com/office/drawing/2014/main" id="{C934E606-5464-1D24-BDC1-8D25B492B607}"/>
              </a:ext>
            </a:extLst>
          </p:cNvPr>
          <p:cNvSpPr txBox="1"/>
          <p:nvPr/>
        </p:nvSpPr>
        <p:spPr bwMode="gray">
          <a:xfrm>
            <a:off x="2557906" y="3237781"/>
            <a:ext cx="1258124" cy="153888"/>
          </a:xfrm>
          <a:prstGeom prst="rect">
            <a:avLst/>
          </a:prstGeom>
          <a:noFill/>
        </p:spPr>
        <p:txBody>
          <a:bodyPr vert="horz"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333E48"/>
                </a:solidFill>
                <a:effectLst/>
                <a:uLnTx/>
                <a:uFillTx/>
                <a:latin typeface="Verdana"/>
                <a:ea typeface="+mn-ea"/>
                <a:cs typeface="+mn-cs"/>
              </a:rPr>
              <a:t>Leadership-Led</a:t>
            </a:r>
          </a:p>
        </p:txBody>
      </p:sp>
    </p:spTree>
    <p:extLst>
      <p:ext uri="{BB962C8B-B14F-4D97-AF65-F5344CB8AC3E}">
        <p14:creationId xmlns:p14="http://schemas.microsoft.com/office/powerpoint/2010/main" val="372081594"/>
      </p:ext>
    </p:extLst>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38D64C-0747-DF5B-DC4B-89CCCCFB075E}"/>
              </a:ext>
            </a:extLst>
          </p:cNvPr>
          <p:cNvSpPr>
            <a:spLocks noGrp="1"/>
          </p:cNvSpPr>
          <p:nvPr>
            <p:ph type="body" sz="quarter" idx="16"/>
          </p:nvPr>
        </p:nvSpPr>
        <p:spPr>
          <a:xfrm>
            <a:off x="280193" y="99782"/>
            <a:ext cx="3470171" cy="123111"/>
          </a:xfrm>
        </p:spPr>
        <p:txBody>
          <a:bodyPr/>
          <a:lstStyle/>
          <a:p>
            <a:r>
              <a:rPr lang="en-US" dirty="0"/>
              <a:t>Moving From a Selective to Informed Talent Strategy</a:t>
            </a:r>
          </a:p>
        </p:txBody>
      </p:sp>
      <p:sp>
        <p:nvSpPr>
          <p:cNvPr id="3" name="Title 2">
            <a:extLst>
              <a:ext uri="{FF2B5EF4-FFF2-40B4-BE49-F238E27FC236}">
                <a16:creationId xmlns:a16="http://schemas.microsoft.com/office/drawing/2014/main" id="{1FABCFDB-7765-949A-6B9C-D18394C52B7D}"/>
              </a:ext>
            </a:extLst>
          </p:cNvPr>
          <p:cNvSpPr>
            <a:spLocks noGrp="1"/>
          </p:cNvSpPr>
          <p:nvPr>
            <p:ph type="title"/>
          </p:nvPr>
        </p:nvSpPr>
        <p:spPr/>
        <p:txBody>
          <a:bodyPr/>
          <a:lstStyle/>
          <a:p>
            <a:r>
              <a:rPr lang="en-US" dirty="0"/>
              <a:t>Seramount’s Talent Strategy Maturity Model</a:t>
            </a:r>
          </a:p>
        </p:txBody>
      </p:sp>
      <p:sp>
        <p:nvSpPr>
          <p:cNvPr id="7" name="Text Placeholder 3">
            <a:extLst>
              <a:ext uri="{FF2B5EF4-FFF2-40B4-BE49-F238E27FC236}">
                <a16:creationId xmlns:a16="http://schemas.microsoft.com/office/drawing/2014/main" id="{73B48361-96CF-3CBA-DA26-CF4D2A9A33A6}"/>
              </a:ext>
            </a:extLst>
          </p:cNvPr>
          <p:cNvSpPr txBox="1">
            <a:spLocks/>
          </p:cNvSpPr>
          <p:nvPr/>
        </p:nvSpPr>
        <p:spPr bwMode="gray">
          <a:xfrm>
            <a:off x="2677657" y="2266400"/>
            <a:ext cx="1097280" cy="276999"/>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900" b="1" dirty="0">
                <a:solidFill>
                  <a:schemeClr val="tx1"/>
                </a:solidFill>
              </a:rPr>
              <a:t>Strategic Objective Led</a:t>
            </a:r>
          </a:p>
        </p:txBody>
      </p:sp>
      <p:sp>
        <p:nvSpPr>
          <p:cNvPr id="8" name="Rectangle 7">
            <a:extLst>
              <a:ext uri="{FF2B5EF4-FFF2-40B4-BE49-F238E27FC236}">
                <a16:creationId xmlns:a16="http://schemas.microsoft.com/office/drawing/2014/main" id="{078D2789-4B5D-6C0C-38DF-67FED46860E3}"/>
              </a:ext>
            </a:extLst>
          </p:cNvPr>
          <p:cNvSpPr/>
          <p:nvPr/>
        </p:nvSpPr>
        <p:spPr bwMode="gray">
          <a:xfrm>
            <a:off x="2677657" y="1763365"/>
            <a:ext cx="197920" cy="384721"/>
          </a:xfrm>
          <a:prstGeom prst="rect">
            <a:avLst/>
          </a:prstGeom>
        </p:spPr>
        <p:txBody>
          <a:bodyPr wrap="square" lIns="0" tIns="0" rIns="0" bIns="0">
            <a:spAutoFit/>
          </a:bodyPr>
          <a:lstStyle/>
          <a:p>
            <a:pPr>
              <a:spcBef>
                <a:spcPts val="400"/>
              </a:spcBef>
            </a:pPr>
            <a:r>
              <a:rPr lang="en-US" sz="2500" dirty="0">
                <a:solidFill>
                  <a:schemeClr val="accent4"/>
                </a:solidFill>
                <a:latin typeface="Rockwell"/>
              </a:rPr>
              <a:t>3</a:t>
            </a:r>
          </a:p>
        </p:txBody>
      </p:sp>
      <p:sp>
        <p:nvSpPr>
          <p:cNvPr id="9" name="Text Placeholder 3">
            <a:extLst>
              <a:ext uri="{FF2B5EF4-FFF2-40B4-BE49-F238E27FC236}">
                <a16:creationId xmlns:a16="http://schemas.microsoft.com/office/drawing/2014/main" id="{AA84F1E7-1AD4-BC58-BF7B-0AC0D4FD5A1D}"/>
              </a:ext>
            </a:extLst>
          </p:cNvPr>
          <p:cNvSpPr txBox="1">
            <a:spLocks/>
          </p:cNvSpPr>
          <p:nvPr/>
        </p:nvSpPr>
        <p:spPr bwMode="gray">
          <a:xfrm>
            <a:off x="2677657" y="3447640"/>
            <a:ext cx="1039765" cy="984885"/>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a:solidFill>
                  <a:schemeClr val="tx1"/>
                </a:solidFill>
              </a:rPr>
              <a:t>Programs and solutions are strategically focused on making progress on a defined set of known drivers of employee success</a:t>
            </a:r>
          </a:p>
        </p:txBody>
      </p:sp>
      <p:pic>
        <p:nvPicPr>
          <p:cNvPr id="10" name="Picture 9">
            <a:extLst>
              <a:ext uri="{FF2B5EF4-FFF2-40B4-BE49-F238E27FC236}">
                <a16:creationId xmlns:a16="http://schemas.microsoft.com/office/drawing/2014/main" id="{C3BFFCA3-8C7A-EF89-E11C-9953C0FBCFDC}"/>
              </a:ext>
            </a:extLst>
          </p:cNvPr>
          <p:cNvPicPr>
            <a:picLocks noChangeAspect="1"/>
          </p:cNvPicPr>
          <p:nvPr/>
        </p:nvPicPr>
        <p:blipFill>
          <a:blip r:embed="rId3"/>
          <a:srcRect/>
          <a:stretch/>
        </p:blipFill>
        <p:spPr bwMode="gray">
          <a:xfrm>
            <a:off x="2677657" y="2823307"/>
            <a:ext cx="261257" cy="365760"/>
          </a:xfrm>
          <a:prstGeom prst="rect">
            <a:avLst/>
          </a:prstGeom>
        </p:spPr>
      </p:pic>
      <p:sp>
        <p:nvSpPr>
          <p:cNvPr id="11" name="Text Placeholder 3">
            <a:extLst>
              <a:ext uri="{FF2B5EF4-FFF2-40B4-BE49-F238E27FC236}">
                <a16:creationId xmlns:a16="http://schemas.microsoft.com/office/drawing/2014/main" id="{52E5012C-DD74-24A3-328B-5E1ABC9407ED}"/>
              </a:ext>
            </a:extLst>
          </p:cNvPr>
          <p:cNvSpPr txBox="1">
            <a:spLocks/>
          </p:cNvSpPr>
          <p:nvPr/>
        </p:nvSpPr>
        <p:spPr bwMode="gray">
          <a:xfrm>
            <a:off x="1474560" y="2266400"/>
            <a:ext cx="1097280" cy="276999"/>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00" b="1" dirty="0">
                <a:solidFill>
                  <a:schemeClr val="tx1"/>
                </a:solidFill>
              </a:rPr>
              <a:t>Initiative </a:t>
            </a:r>
            <a:br>
              <a:rPr lang="en-US" sz="900" b="1" dirty="0">
                <a:solidFill>
                  <a:schemeClr val="tx1"/>
                </a:solidFill>
              </a:rPr>
            </a:br>
            <a:r>
              <a:rPr lang="en-US" sz="900" b="1" dirty="0">
                <a:solidFill>
                  <a:schemeClr val="tx1"/>
                </a:solidFill>
              </a:rPr>
              <a:t>Driven</a:t>
            </a:r>
          </a:p>
        </p:txBody>
      </p:sp>
      <p:sp>
        <p:nvSpPr>
          <p:cNvPr id="12" name="Rectangle 11">
            <a:extLst>
              <a:ext uri="{FF2B5EF4-FFF2-40B4-BE49-F238E27FC236}">
                <a16:creationId xmlns:a16="http://schemas.microsoft.com/office/drawing/2014/main" id="{927682F8-6E28-B673-35CD-2E7D3E9DE816}"/>
              </a:ext>
            </a:extLst>
          </p:cNvPr>
          <p:cNvSpPr/>
          <p:nvPr/>
        </p:nvSpPr>
        <p:spPr bwMode="gray">
          <a:xfrm>
            <a:off x="1474560" y="1763365"/>
            <a:ext cx="197920" cy="384721"/>
          </a:xfrm>
          <a:prstGeom prst="rect">
            <a:avLst/>
          </a:prstGeom>
        </p:spPr>
        <p:txBody>
          <a:bodyPr wrap="square" lIns="0" tIns="0" rIns="0" bIns="0">
            <a:spAutoFit/>
          </a:bodyPr>
          <a:lstStyle/>
          <a:p>
            <a:pPr>
              <a:spcBef>
                <a:spcPts val="400"/>
              </a:spcBef>
            </a:pPr>
            <a:r>
              <a:rPr lang="en-US" sz="2500" dirty="0">
                <a:solidFill>
                  <a:schemeClr val="accent5"/>
                </a:solidFill>
                <a:latin typeface="Rockwell"/>
              </a:rPr>
              <a:t>2</a:t>
            </a:r>
          </a:p>
        </p:txBody>
      </p:sp>
      <p:sp>
        <p:nvSpPr>
          <p:cNvPr id="13" name="Text Placeholder 3">
            <a:extLst>
              <a:ext uri="{FF2B5EF4-FFF2-40B4-BE49-F238E27FC236}">
                <a16:creationId xmlns:a16="http://schemas.microsoft.com/office/drawing/2014/main" id="{513393C7-633E-3E63-64C7-56CC42BA86D7}"/>
              </a:ext>
            </a:extLst>
          </p:cNvPr>
          <p:cNvSpPr txBox="1">
            <a:spLocks/>
          </p:cNvSpPr>
          <p:nvPr/>
        </p:nvSpPr>
        <p:spPr bwMode="gray">
          <a:xfrm>
            <a:off x="1474560" y="3447640"/>
            <a:ext cx="1042416" cy="984885"/>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a:solidFill>
                  <a:schemeClr val="tx1"/>
                </a:solidFill>
              </a:rPr>
              <a:t>Programmatic solutions or initiatives rise from immediate or perceived need either among leaders or employee groups</a:t>
            </a:r>
          </a:p>
        </p:txBody>
      </p:sp>
      <p:pic>
        <p:nvPicPr>
          <p:cNvPr id="14" name="Picture 13">
            <a:extLst>
              <a:ext uri="{FF2B5EF4-FFF2-40B4-BE49-F238E27FC236}">
                <a16:creationId xmlns:a16="http://schemas.microsoft.com/office/drawing/2014/main" id="{87A193FA-C3FF-8D35-E830-71B975C866F6}"/>
              </a:ext>
            </a:extLst>
          </p:cNvPr>
          <p:cNvPicPr>
            <a:picLocks noChangeAspect="1"/>
          </p:cNvPicPr>
          <p:nvPr/>
        </p:nvPicPr>
        <p:blipFill>
          <a:blip r:embed="rId4"/>
          <a:srcRect/>
          <a:stretch/>
        </p:blipFill>
        <p:spPr bwMode="gray">
          <a:xfrm>
            <a:off x="1464014" y="2824482"/>
            <a:ext cx="362103" cy="341986"/>
          </a:xfrm>
          <a:prstGeom prst="rect">
            <a:avLst/>
          </a:prstGeom>
        </p:spPr>
      </p:pic>
      <p:sp>
        <p:nvSpPr>
          <p:cNvPr id="15" name="Text Placeholder 3">
            <a:extLst>
              <a:ext uri="{FF2B5EF4-FFF2-40B4-BE49-F238E27FC236}">
                <a16:creationId xmlns:a16="http://schemas.microsoft.com/office/drawing/2014/main" id="{D84A3351-E460-0694-7A15-93B85FF15ABE}"/>
              </a:ext>
            </a:extLst>
          </p:cNvPr>
          <p:cNvSpPr txBox="1">
            <a:spLocks/>
          </p:cNvSpPr>
          <p:nvPr/>
        </p:nvSpPr>
        <p:spPr bwMode="gray">
          <a:xfrm>
            <a:off x="3878103" y="2266400"/>
            <a:ext cx="1097280" cy="138499"/>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900" b="1" dirty="0">
                <a:solidFill>
                  <a:schemeClr val="tx1"/>
                </a:solidFill>
              </a:rPr>
              <a:t>Leadership Led</a:t>
            </a:r>
          </a:p>
        </p:txBody>
      </p:sp>
      <p:sp>
        <p:nvSpPr>
          <p:cNvPr id="16" name="Rectangle 15">
            <a:extLst>
              <a:ext uri="{FF2B5EF4-FFF2-40B4-BE49-F238E27FC236}">
                <a16:creationId xmlns:a16="http://schemas.microsoft.com/office/drawing/2014/main" id="{277BA162-217F-9BC9-752A-4EB05FFB7755}"/>
              </a:ext>
            </a:extLst>
          </p:cNvPr>
          <p:cNvSpPr/>
          <p:nvPr/>
        </p:nvSpPr>
        <p:spPr bwMode="gray">
          <a:xfrm>
            <a:off x="3878103" y="1763365"/>
            <a:ext cx="197920" cy="384721"/>
          </a:xfrm>
          <a:prstGeom prst="rect">
            <a:avLst/>
          </a:prstGeom>
        </p:spPr>
        <p:txBody>
          <a:bodyPr wrap="square" lIns="0" tIns="0" rIns="0" bIns="0">
            <a:spAutoFit/>
          </a:bodyPr>
          <a:lstStyle/>
          <a:p>
            <a:pPr>
              <a:spcBef>
                <a:spcPts val="400"/>
              </a:spcBef>
            </a:pPr>
            <a:r>
              <a:rPr lang="en-US" sz="2500" dirty="0">
                <a:solidFill>
                  <a:schemeClr val="accent4"/>
                </a:solidFill>
                <a:latin typeface="Rockwell"/>
              </a:rPr>
              <a:t>4</a:t>
            </a:r>
          </a:p>
        </p:txBody>
      </p:sp>
      <p:sp>
        <p:nvSpPr>
          <p:cNvPr id="17" name="Text Placeholder 3">
            <a:extLst>
              <a:ext uri="{FF2B5EF4-FFF2-40B4-BE49-F238E27FC236}">
                <a16:creationId xmlns:a16="http://schemas.microsoft.com/office/drawing/2014/main" id="{A5381CD4-7C21-BB8F-FB07-5736AB865E62}"/>
              </a:ext>
            </a:extLst>
          </p:cNvPr>
          <p:cNvSpPr txBox="1">
            <a:spLocks/>
          </p:cNvSpPr>
          <p:nvPr/>
        </p:nvSpPr>
        <p:spPr bwMode="gray">
          <a:xfrm>
            <a:off x="3878103" y="3447640"/>
            <a:ext cx="1039765" cy="861774"/>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a:solidFill>
                  <a:schemeClr val="tx1"/>
                </a:solidFill>
              </a:rPr>
              <a:t>Aligned leaders drive progress on defined set of known drivers of employee success in coordination with programming</a:t>
            </a:r>
          </a:p>
        </p:txBody>
      </p:sp>
      <p:pic>
        <p:nvPicPr>
          <p:cNvPr id="18" name="Picture 17">
            <a:extLst>
              <a:ext uri="{FF2B5EF4-FFF2-40B4-BE49-F238E27FC236}">
                <a16:creationId xmlns:a16="http://schemas.microsoft.com/office/drawing/2014/main" id="{05D9431C-7D08-0653-3656-09191C8228D1}"/>
              </a:ext>
            </a:extLst>
          </p:cNvPr>
          <p:cNvPicPr>
            <a:picLocks noChangeAspect="1"/>
          </p:cNvPicPr>
          <p:nvPr/>
        </p:nvPicPr>
        <p:blipFill>
          <a:blip r:embed="rId5"/>
          <a:srcRect/>
          <a:stretch/>
        </p:blipFill>
        <p:spPr bwMode="gray">
          <a:xfrm>
            <a:off x="3878103" y="2896718"/>
            <a:ext cx="586202" cy="244251"/>
          </a:xfrm>
          <a:prstGeom prst="rect">
            <a:avLst/>
          </a:prstGeom>
        </p:spPr>
      </p:pic>
      <p:sp>
        <p:nvSpPr>
          <p:cNvPr id="19" name="Text Placeholder 3">
            <a:extLst>
              <a:ext uri="{FF2B5EF4-FFF2-40B4-BE49-F238E27FC236}">
                <a16:creationId xmlns:a16="http://schemas.microsoft.com/office/drawing/2014/main" id="{30748737-3131-04FA-9DF0-9420D01E4055}"/>
              </a:ext>
            </a:extLst>
          </p:cNvPr>
          <p:cNvSpPr txBox="1">
            <a:spLocks/>
          </p:cNvSpPr>
          <p:nvPr/>
        </p:nvSpPr>
        <p:spPr bwMode="gray">
          <a:xfrm>
            <a:off x="5078550" y="2266400"/>
            <a:ext cx="1097280" cy="276999"/>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900" b="1" dirty="0">
                <a:solidFill>
                  <a:schemeClr val="tx1"/>
                </a:solidFill>
              </a:rPr>
              <a:t>Culturally Embedded</a:t>
            </a:r>
          </a:p>
        </p:txBody>
      </p:sp>
      <p:sp>
        <p:nvSpPr>
          <p:cNvPr id="20" name="Rectangle 19">
            <a:extLst>
              <a:ext uri="{FF2B5EF4-FFF2-40B4-BE49-F238E27FC236}">
                <a16:creationId xmlns:a16="http://schemas.microsoft.com/office/drawing/2014/main" id="{54E742F4-D641-738F-50DA-C53A9F11568A}"/>
              </a:ext>
            </a:extLst>
          </p:cNvPr>
          <p:cNvSpPr/>
          <p:nvPr/>
        </p:nvSpPr>
        <p:spPr bwMode="gray">
          <a:xfrm>
            <a:off x="5078550" y="1763365"/>
            <a:ext cx="197920" cy="384721"/>
          </a:xfrm>
          <a:prstGeom prst="rect">
            <a:avLst/>
          </a:prstGeom>
        </p:spPr>
        <p:txBody>
          <a:bodyPr wrap="square" lIns="0" tIns="0" rIns="0" bIns="0">
            <a:spAutoFit/>
          </a:bodyPr>
          <a:lstStyle/>
          <a:p>
            <a:pPr>
              <a:spcBef>
                <a:spcPts val="400"/>
              </a:spcBef>
            </a:pPr>
            <a:r>
              <a:rPr lang="en-US" sz="2500" dirty="0">
                <a:solidFill>
                  <a:schemeClr val="accent4"/>
                </a:solidFill>
                <a:latin typeface="Rockwell"/>
              </a:rPr>
              <a:t>5</a:t>
            </a:r>
          </a:p>
        </p:txBody>
      </p:sp>
      <p:sp>
        <p:nvSpPr>
          <p:cNvPr id="21" name="Text Placeholder 3">
            <a:extLst>
              <a:ext uri="{FF2B5EF4-FFF2-40B4-BE49-F238E27FC236}">
                <a16:creationId xmlns:a16="http://schemas.microsoft.com/office/drawing/2014/main" id="{B29906A6-7799-0E73-8717-B05E76B7937E}"/>
              </a:ext>
            </a:extLst>
          </p:cNvPr>
          <p:cNvSpPr txBox="1">
            <a:spLocks/>
          </p:cNvSpPr>
          <p:nvPr/>
        </p:nvSpPr>
        <p:spPr bwMode="gray">
          <a:xfrm>
            <a:off x="5078550" y="3447640"/>
            <a:ext cx="1039765" cy="861774"/>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a:solidFill>
                  <a:schemeClr val="tx1"/>
                </a:solidFill>
              </a:rPr>
              <a:t>The organization’s systems and culture (values, attitudes, and beliefs) create an inclusive and equitable work environment for all. </a:t>
            </a:r>
          </a:p>
        </p:txBody>
      </p:sp>
      <p:sp>
        <p:nvSpPr>
          <p:cNvPr id="23" name="Text Placeholder 3">
            <a:extLst>
              <a:ext uri="{FF2B5EF4-FFF2-40B4-BE49-F238E27FC236}">
                <a16:creationId xmlns:a16="http://schemas.microsoft.com/office/drawing/2014/main" id="{32D367CB-FE59-ACD0-B142-95C78F422BB0}"/>
              </a:ext>
            </a:extLst>
          </p:cNvPr>
          <p:cNvSpPr txBox="1">
            <a:spLocks/>
          </p:cNvSpPr>
          <p:nvPr/>
        </p:nvSpPr>
        <p:spPr bwMode="gray">
          <a:xfrm>
            <a:off x="271463" y="2266400"/>
            <a:ext cx="1097280" cy="138499"/>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00" b="1" dirty="0">
                <a:solidFill>
                  <a:schemeClr val="tx1"/>
                </a:solidFill>
              </a:rPr>
              <a:t>Risk Driven</a:t>
            </a:r>
          </a:p>
        </p:txBody>
      </p:sp>
      <p:sp>
        <p:nvSpPr>
          <p:cNvPr id="24" name="Text Placeholder 3">
            <a:extLst>
              <a:ext uri="{FF2B5EF4-FFF2-40B4-BE49-F238E27FC236}">
                <a16:creationId xmlns:a16="http://schemas.microsoft.com/office/drawing/2014/main" id="{19A4F707-6C5E-E50D-6132-0DAFDDF44ACA}"/>
              </a:ext>
            </a:extLst>
          </p:cNvPr>
          <p:cNvSpPr txBox="1">
            <a:spLocks/>
          </p:cNvSpPr>
          <p:nvPr/>
        </p:nvSpPr>
        <p:spPr bwMode="gray">
          <a:xfrm>
            <a:off x="271463" y="3447640"/>
            <a:ext cx="1042416" cy="492443"/>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a:solidFill>
                  <a:schemeClr val="tx1"/>
                </a:solidFill>
              </a:rPr>
              <a:t>Efforts meet minimal requirements to be legally compliant</a:t>
            </a:r>
          </a:p>
        </p:txBody>
      </p:sp>
      <p:sp>
        <p:nvSpPr>
          <p:cNvPr id="25" name="Rectangle 24">
            <a:extLst>
              <a:ext uri="{FF2B5EF4-FFF2-40B4-BE49-F238E27FC236}">
                <a16:creationId xmlns:a16="http://schemas.microsoft.com/office/drawing/2014/main" id="{0E02B839-BB73-016A-3B94-ECE4F5FD9AFE}"/>
              </a:ext>
            </a:extLst>
          </p:cNvPr>
          <p:cNvSpPr/>
          <p:nvPr/>
        </p:nvSpPr>
        <p:spPr bwMode="gray">
          <a:xfrm>
            <a:off x="271463" y="1762817"/>
            <a:ext cx="197920" cy="384721"/>
          </a:xfrm>
          <a:prstGeom prst="rect">
            <a:avLst/>
          </a:prstGeom>
        </p:spPr>
        <p:txBody>
          <a:bodyPr wrap="square" lIns="0" tIns="0" rIns="0" bIns="0">
            <a:spAutoFit/>
          </a:bodyPr>
          <a:lstStyle/>
          <a:p>
            <a:pPr>
              <a:spcBef>
                <a:spcPts val="400"/>
              </a:spcBef>
            </a:pPr>
            <a:r>
              <a:rPr lang="en-US" sz="2500" dirty="0">
                <a:solidFill>
                  <a:schemeClr val="accent5"/>
                </a:solidFill>
                <a:latin typeface="Rockwell"/>
              </a:rPr>
              <a:t>1</a:t>
            </a:r>
          </a:p>
        </p:txBody>
      </p:sp>
      <p:pic>
        <p:nvPicPr>
          <p:cNvPr id="26" name="Picture 25">
            <a:extLst>
              <a:ext uri="{FF2B5EF4-FFF2-40B4-BE49-F238E27FC236}">
                <a16:creationId xmlns:a16="http://schemas.microsoft.com/office/drawing/2014/main" id="{5B253412-F86D-3107-D83C-0419F21E1CDF}"/>
              </a:ext>
            </a:extLst>
          </p:cNvPr>
          <p:cNvPicPr>
            <a:picLocks noChangeAspect="1"/>
          </p:cNvPicPr>
          <p:nvPr/>
        </p:nvPicPr>
        <p:blipFill>
          <a:blip r:embed="rId6"/>
          <a:srcRect/>
          <a:stretch/>
        </p:blipFill>
        <p:spPr bwMode="gray">
          <a:xfrm>
            <a:off x="271463" y="2823307"/>
            <a:ext cx="424755" cy="365760"/>
          </a:xfrm>
          <a:prstGeom prst="rect">
            <a:avLst/>
          </a:prstGeom>
        </p:spPr>
      </p:pic>
      <p:sp>
        <p:nvSpPr>
          <p:cNvPr id="27" name="Rectangle 26">
            <a:extLst>
              <a:ext uri="{FF2B5EF4-FFF2-40B4-BE49-F238E27FC236}">
                <a16:creationId xmlns:a16="http://schemas.microsoft.com/office/drawing/2014/main" id="{310FE51C-E7A6-FBE2-FE81-2B8C4D091BC3}"/>
              </a:ext>
            </a:extLst>
          </p:cNvPr>
          <p:cNvSpPr/>
          <p:nvPr/>
        </p:nvSpPr>
        <p:spPr bwMode="gray">
          <a:xfrm>
            <a:off x="0" y="1030952"/>
            <a:ext cx="2543968" cy="322376"/>
          </a:xfrm>
          <a:prstGeom prst="rect">
            <a:avLst/>
          </a:prstGeom>
          <a:solidFill>
            <a:schemeClr val="accent5"/>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Bef>
                <a:spcPts val="500"/>
              </a:spcBef>
            </a:pPr>
            <a:r>
              <a:rPr lang="en-US" sz="1000" b="1" dirty="0">
                <a:solidFill>
                  <a:schemeClr val="bg1"/>
                </a:solidFill>
              </a:rPr>
              <a:t>Selective Strategy</a:t>
            </a:r>
          </a:p>
        </p:txBody>
      </p:sp>
      <p:sp>
        <p:nvSpPr>
          <p:cNvPr id="28" name="Rectangle 27">
            <a:extLst>
              <a:ext uri="{FF2B5EF4-FFF2-40B4-BE49-F238E27FC236}">
                <a16:creationId xmlns:a16="http://schemas.microsoft.com/office/drawing/2014/main" id="{9BACF08B-0CBD-A079-C8AB-84E8EA7BA526}"/>
              </a:ext>
            </a:extLst>
          </p:cNvPr>
          <p:cNvSpPr/>
          <p:nvPr/>
        </p:nvSpPr>
        <p:spPr bwMode="gray">
          <a:xfrm>
            <a:off x="2575339" y="1030952"/>
            <a:ext cx="3825461" cy="322375"/>
          </a:xfrm>
          <a:prstGeom prst="rect">
            <a:avLst/>
          </a:prstGeom>
          <a:solidFill>
            <a:schemeClr val="accent4"/>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Bef>
                <a:spcPts val="500"/>
              </a:spcBef>
            </a:pPr>
            <a:r>
              <a:rPr lang="en-US" sz="1000" b="1" dirty="0">
                <a:solidFill>
                  <a:schemeClr val="bg1"/>
                </a:solidFill>
              </a:rPr>
              <a:t>Informed Strategy</a:t>
            </a:r>
          </a:p>
        </p:txBody>
      </p:sp>
      <p:sp>
        <p:nvSpPr>
          <p:cNvPr id="29" name="Text Placeholder 3">
            <a:extLst>
              <a:ext uri="{FF2B5EF4-FFF2-40B4-BE49-F238E27FC236}">
                <a16:creationId xmlns:a16="http://schemas.microsoft.com/office/drawing/2014/main" id="{170EC19D-9B9A-EABD-78B9-946A1BAAAAAB}"/>
              </a:ext>
            </a:extLst>
          </p:cNvPr>
          <p:cNvSpPr>
            <a:spLocks noGrp="1"/>
          </p:cNvSpPr>
          <p:nvPr>
            <p:ph type="body" sz="quarter" idx="15"/>
          </p:nvPr>
        </p:nvSpPr>
        <p:spPr>
          <a:xfrm>
            <a:off x="280195" y="657732"/>
            <a:ext cx="5842794" cy="184666"/>
          </a:xfrm>
        </p:spPr>
        <p:txBody>
          <a:bodyPr/>
          <a:lstStyle/>
          <a:p>
            <a:r>
              <a:rPr lang="en-US" dirty="0"/>
              <a:t>Most Organizations Don’t Have the Data Needed to Get Past Stage Two</a:t>
            </a:r>
          </a:p>
        </p:txBody>
      </p:sp>
      <p:sp>
        <p:nvSpPr>
          <p:cNvPr id="30" name="Text Placeholder 3">
            <a:extLst>
              <a:ext uri="{FF2B5EF4-FFF2-40B4-BE49-F238E27FC236}">
                <a16:creationId xmlns:a16="http://schemas.microsoft.com/office/drawing/2014/main" id="{5B8DA020-FA98-DF48-A99F-4E153AC74A64}"/>
              </a:ext>
            </a:extLst>
          </p:cNvPr>
          <p:cNvSpPr txBox="1">
            <a:spLocks/>
          </p:cNvSpPr>
          <p:nvPr/>
        </p:nvSpPr>
        <p:spPr bwMode="gray">
          <a:xfrm>
            <a:off x="280193" y="1397110"/>
            <a:ext cx="1853408" cy="246221"/>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i="1" dirty="0">
                <a:solidFill>
                  <a:schemeClr val="tx1"/>
                </a:solidFill>
              </a:rPr>
              <a:t>Reactively implementing programs and initiatives</a:t>
            </a:r>
          </a:p>
        </p:txBody>
      </p:sp>
      <p:sp>
        <p:nvSpPr>
          <p:cNvPr id="31" name="Text Placeholder 3">
            <a:extLst>
              <a:ext uri="{FF2B5EF4-FFF2-40B4-BE49-F238E27FC236}">
                <a16:creationId xmlns:a16="http://schemas.microsoft.com/office/drawing/2014/main" id="{2036696F-265C-4D0A-517F-6F0CEFAB47C0}"/>
              </a:ext>
            </a:extLst>
          </p:cNvPr>
          <p:cNvSpPr txBox="1">
            <a:spLocks/>
          </p:cNvSpPr>
          <p:nvPr/>
        </p:nvSpPr>
        <p:spPr bwMode="gray">
          <a:xfrm>
            <a:off x="2613510" y="1396116"/>
            <a:ext cx="3787290" cy="246221"/>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i="1" dirty="0">
                <a:solidFill>
                  <a:schemeClr val="tx1"/>
                </a:solidFill>
              </a:rPr>
              <a:t>Proactively targeting efforts to meaningfully enhance employees’ experience and well-being through known drivers</a:t>
            </a:r>
          </a:p>
        </p:txBody>
      </p:sp>
      <p:pic>
        <p:nvPicPr>
          <p:cNvPr id="4" name="Picture 3" descr="A hand holding a plant&#10;&#10;Description automatically generated">
            <a:extLst>
              <a:ext uri="{FF2B5EF4-FFF2-40B4-BE49-F238E27FC236}">
                <a16:creationId xmlns:a16="http://schemas.microsoft.com/office/drawing/2014/main" id="{016CD1DB-9F00-C177-25C3-F95867A3E879}"/>
              </a:ext>
            </a:extLst>
          </p:cNvPr>
          <p:cNvPicPr>
            <a:picLocks noChangeAspect="1"/>
          </p:cNvPicPr>
          <p:nvPr/>
        </p:nvPicPr>
        <p:blipFill>
          <a:blip r:embed="rId7"/>
          <a:stretch>
            <a:fillRect/>
          </a:stretch>
        </p:blipFill>
        <p:spPr>
          <a:xfrm>
            <a:off x="5081786" y="2823308"/>
            <a:ext cx="381662" cy="365759"/>
          </a:xfrm>
          <a:prstGeom prst="rect">
            <a:avLst/>
          </a:prstGeom>
        </p:spPr>
      </p:pic>
    </p:spTree>
    <p:extLst>
      <p:ext uri="{BB962C8B-B14F-4D97-AF65-F5344CB8AC3E}">
        <p14:creationId xmlns:p14="http://schemas.microsoft.com/office/powerpoint/2010/main" val="15181454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SLIDO_METADATA" val="eyJUaW1lc3RhbXAiOjE3MjU5MTU2NTl9"/>
  <p:tag name="SLIDO_TYPE" val="SlidoPoll"/>
  <p:tag name="SLIDO_POLL_UUID" val="b24662e5-d105-4e03-8e97-4c7c0cfe9a16"/>
  <p:tag name="SLIDO_TIMELINE" val="W3sicG9sbFF1ZXN0aW9uVXVpZCI6IjFlYWZiOWE0LTMzNWUtNGRhYy1hM2QyLWE2MzRhYTgwYWE2NCIsInNob3dSZXN1bHRzIjp0cnVlLCJzaG93Q29ycmVjdEFuc3dlcnMiOmZhbHNlLCJ2b3RpbmdMb2NrZWQiOmZhbHNlfV0="/>
</p:tagLst>
</file>

<file path=ppt/tags/tag22.xml><?xml version="1.0" encoding="utf-8"?>
<p:tagLst xmlns:a="http://schemas.openxmlformats.org/drawingml/2006/main" xmlns:r="http://schemas.openxmlformats.org/officeDocument/2006/relationships" xmlns:p="http://schemas.openxmlformats.org/presentationml/2006/main">
  <p:tag name="SLIDO_ELEMENT" val="reminder"/>
</p:tagLst>
</file>

<file path=ppt/tags/tag23.xml><?xml version="1.0" encoding="utf-8"?>
<p:tagLst xmlns:a="http://schemas.openxmlformats.org/drawingml/2006/main" xmlns:r="http://schemas.openxmlformats.org/officeDocument/2006/relationships" xmlns:p="http://schemas.openxmlformats.org/presentationml/2006/main">
  <p:tag name="SLIDO_ELEMENT" val="dotty"/>
</p:tagLst>
</file>

<file path=ppt/tags/tag24.xml><?xml version="1.0" encoding="utf-8"?>
<p:tagLst xmlns:a="http://schemas.openxmlformats.org/drawingml/2006/main" xmlns:r="http://schemas.openxmlformats.org/officeDocument/2006/relationships" xmlns:p="http://schemas.openxmlformats.org/presentationml/2006/main">
  <p:tag name="SLIDO_ELEMENT" val="logo"/>
</p:tagLst>
</file>

<file path=ppt/tags/tag25.xml><?xml version="1.0" encoding="utf-8"?>
<p:tagLst xmlns:a="http://schemas.openxmlformats.org/drawingml/2006/main" xmlns:r="http://schemas.openxmlformats.org/officeDocument/2006/relationships" xmlns:p="http://schemas.openxmlformats.org/presentationml/2006/main">
  <p:tag name="SLIDO_ELEMENT" val="interaction_image"/>
  <p:tag name="INTERACTION_TYPE" val="MultipleChoice"/>
</p:tagLst>
</file>

<file path=ppt/tags/tag26.xml><?xml version="1.0" encoding="utf-8"?>
<p:tagLst xmlns:a="http://schemas.openxmlformats.org/drawingml/2006/main" xmlns:r="http://schemas.openxmlformats.org/officeDocument/2006/relationships" xmlns:p="http://schemas.openxmlformats.org/presentationml/2006/main">
  <p:tag name="SLIDO_ELEMENT" val="title"/>
</p:tagLst>
</file>

<file path=ppt/tags/tag27.xml><?xml version="1.0" encoding="utf-8"?>
<p:tagLst xmlns:a="http://schemas.openxmlformats.org/drawingml/2006/main" xmlns:r="http://schemas.openxmlformats.org/officeDocument/2006/relationships" xmlns:p="http://schemas.openxmlformats.org/presentationml/2006/main">
  <p:tag name="SLIDO_ELEMENT" val="footer"/>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EAB1 4x3 On-screen">
  <a:themeElements>
    <a:clrScheme name="Seramount March 2024">
      <a:dk1>
        <a:srgbClr val="333E48"/>
      </a:dk1>
      <a:lt1>
        <a:srgbClr val="FFFFFF"/>
      </a:lt1>
      <a:dk2>
        <a:srgbClr val="E468FF"/>
      </a:dk2>
      <a:lt2>
        <a:srgbClr val="D6D8DA"/>
      </a:lt2>
      <a:accent1>
        <a:srgbClr val="C4C7CA"/>
      </a:accent1>
      <a:accent2>
        <a:srgbClr val="7FCFCF"/>
      </a:accent2>
      <a:accent3>
        <a:srgbClr val="004B87"/>
      </a:accent3>
      <a:accent4>
        <a:srgbClr val="0069BF"/>
      </a:accent4>
      <a:accent5>
        <a:srgbClr val="47114C"/>
      </a:accent5>
      <a:accent6>
        <a:srgbClr val="50FFC8"/>
      </a:accent6>
      <a:hlink>
        <a:srgbClr val="0069BF"/>
      </a:hlink>
      <a:folHlink>
        <a:srgbClr val="0069BF"/>
      </a:folHlink>
    </a:clrScheme>
    <a:fontScheme name="EAB Theme Font">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accent5"/>
        </a:solidFill>
        <a:ln>
          <a:solidFill>
            <a:schemeClr val="accent5"/>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spcBef>
            <a:spcPts val="500"/>
          </a:spcBef>
          <a:defRPr sz="900" dirty="0" err="1" smtClean="0"/>
        </a:defPPr>
      </a:lstStyle>
    </a:txDef>
  </a:objectDefaults>
  <a:extraClrSchemeLst/>
  <a:custClrLst>
    <a:custClr name="Dark Blue">
      <a:srgbClr val="00355F"/>
    </a:custClr>
    <a:custClr name="Teal">
      <a:srgbClr val="00B1B0"/>
    </a:custClr>
    <a:custClr name="Orange">
      <a:srgbClr val="ED8B00"/>
    </a:custClr>
    <a:custClr name="blank">
      <a:srgbClr val="FFFFFF"/>
    </a:custClr>
    <a:custClr name="Seramount Yellow">
      <a:srgbClr val="FFFF55"/>
    </a:custClr>
    <a:custClr name="blank">
      <a:srgbClr val="FFFFFF"/>
    </a:custClr>
    <a:custClr name="Seramount Coral">
      <a:srgbClr val="F26F79"/>
    </a:custClr>
    <a:custClr name="blank">
      <a:srgbClr val="FFFFFF"/>
    </a:custClr>
    <a:custClr name="Seramount Orange">
      <a:srgbClr val="FFC600"/>
    </a:custClr>
    <a:custClr name="blank">
      <a:srgbClr val="FFFFFF"/>
    </a:custClr>
    <a:custClr name="Instructions Green">
      <a:srgbClr val="008A00"/>
    </a:custClr>
    <a:custClr name="blank">
      <a:srgbClr val="FFFFFF"/>
    </a:custClr>
    <a:custClr name="blank">
      <a:srgbClr val="FFFFFF"/>
    </a:custClr>
    <a:custClr name="blank">
      <a:srgbClr val="FFFFFF"/>
    </a:custClr>
    <a:custClr name="Seramount Yellow Dark">
      <a:srgbClr val="CCCC43"/>
    </a:custClr>
    <a:custClr name="Seramount Yellow Light">
      <a:srgbClr val="FFFFD2"/>
    </a:custClr>
    <a:custClr name="Seramount Coral Dark">
      <a:srgbClr val="BF5861"/>
    </a:custClr>
    <a:custClr name="Seramount Coral Light">
      <a:srgbClr val="FF8F98"/>
    </a:custClr>
    <a:custClr name="Seramount Orange Dark">
      <a:srgbClr val="CCA000"/>
    </a:custClr>
    <a:custClr name="Seramount Orange Light">
      <a:srgbClr val="FFE070"/>
    </a:custClr>
  </a:custClrLst>
  <a:extLst>
    <a:ext uri="{05A4C25C-085E-4340-85A3-A5531E510DB2}">
      <thm15:themeFamily xmlns:thm15="http://schemas.microsoft.com/office/thememl/2012/main" name="Presentation9" id="{7971F547-928F-7A4E-AB7B-31CDB9814F6A}" vid="{42EFD179-13DE-BA46-AF34-687E74056E4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AB chart theme colors dk-lt 2020">
    <a:dk1>
      <a:srgbClr val="333E48"/>
    </a:dk1>
    <a:lt1>
      <a:srgbClr val="FFFFFF"/>
    </a:lt1>
    <a:dk2>
      <a:srgbClr val="F28B00"/>
    </a:dk2>
    <a:lt2>
      <a:srgbClr val="D6D8DA"/>
    </a:lt2>
    <a:accent1>
      <a:srgbClr val="00355F"/>
    </a:accent1>
    <a:accent2>
      <a:srgbClr val="004B87"/>
    </a:accent2>
    <a:accent3>
      <a:srgbClr val="0072CC"/>
    </a:accent3>
    <a:accent4>
      <a:srgbClr val="00B1B0"/>
    </a:accent4>
    <a:accent5>
      <a:srgbClr val="7FCFCF"/>
    </a:accent5>
    <a:accent6>
      <a:srgbClr val="C4C7CA"/>
    </a:accent6>
    <a:hlink>
      <a:srgbClr val="0072CC"/>
    </a:hlink>
    <a:folHlink>
      <a:srgbClr val="0072CC"/>
    </a:folHlink>
  </a:clrScheme>
  <a:fontScheme name="EAB Theme Font">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EAB1 4x3 On-screen</Template>
  <TotalTime>2339</TotalTime>
  <Words>4785</Words>
  <Application>Microsoft Office PowerPoint</Application>
  <PresentationFormat>Custom</PresentationFormat>
  <Paragraphs>420</Paragraphs>
  <Slides>20</Slides>
  <Notes>19</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(Body)</vt:lpstr>
      <vt:lpstr>Rockwell</vt:lpstr>
      <vt:lpstr>Slack-Lato</vt:lpstr>
      <vt:lpstr>Verdana</vt:lpstr>
      <vt:lpstr>EAB1 4x3 On-screen</vt:lpstr>
      <vt:lpstr>Aligning People and Purpose:</vt:lpstr>
      <vt:lpstr>Using Zoom</vt:lpstr>
      <vt:lpstr>Meet Your Presenters</vt:lpstr>
      <vt:lpstr>roadmap</vt:lpstr>
      <vt:lpstr>Long-Term Progress on Talent Objectives is Rare</vt:lpstr>
      <vt:lpstr>Why Are Talent Initiatives Consistently Failing?</vt:lpstr>
      <vt:lpstr>roadmap</vt:lpstr>
      <vt:lpstr>Employee Listening is Key to Data Collection</vt:lpstr>
      <vt:lpstr>Seramount’s Talent Strategy Maturity Model</vt:lpstr>
      <vt:lpstr>PowerPoint Presentation</vt:lpstr>
      <vt:lpstr>Crucial Questions When Beginning Your Journey</vt:lpstr>
      <vt:lpstr>roadmap</vt:lpstr>
      <vt:lpstr>Standard Diagnostic Tools</vt:lpstr>
      <vt:lpstr>Increase Talent Teams’ Agility and Accuracy</vt:lpstr>
      <vt:lpstr>Talent Intelligence Fuels Intentional Initiatives</vt:lpstr>
      <vt:lpstr>PowerPoint Presentation</vt:lpstr>
      <vt:lpstr>Create Stakeholder Buy-In to Drive Change</vt:lpstr>
      <vt:lpstr>Thank You</vt:lpstr>
      <vt:lpstr>Seramount Contact Info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Gaston, Maria</dc:creator>
  <cp:lastModifiedBy>Martin, Maria</cp:lastModifiedBy>
  <cp:revision>21</cp:revision>
  <dcterms:created xsi:type="dcterms:W3CDTF">2024-09-27T16:18:17Z</dcterms:created>
  <dcterms:modified xsi:type="dcterms:W3CDTF">2024-12-03T19:55:11Z</dcterms:modified>
</cp:coreProperties>
</file>